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8288000" cy="10287000"/>
  <p:notesSz cx="6858000" cy="9144000"/>
  <p:embeddedFontLst>
    <p:embeddedFont>
      <p:font typeface="Calibri" panose="020F0502020204030204" pitchFamily="34" charset="0"/>
      <p:regular r:id="rId27"/>
      <p:bold r:id="rId28"/>
      <p:italic r:id="rId29"/>
      <p:boldItalic r:id="rId30"/>
    </p:embeddedFont>
    <p:embeddedFont>
      <p:font typeface="Montserrat" pitchFamily="2" charset="77"/>
      <p:regular r:id="rId31"/>
      <p:bold r:id="rId32"/>
      <p:italic r:id="rId33"/>
      <p:boldItalic r:id="rId34"/>
    </p:embeddedFont>
    <p:embeddedFont>
      <p:font typeface="Montserrat Extra-Bold" pitchFamily="2" charset="77"/>
      <p:regular r:id="rId35"/>
      <p:bold r:id="rId36"/>
    </p:embeddedFont>
    <p:embeddedFont>
      <p:font typeface="Montserrat Semi-Bold" pitchFamily="2" charset="77"/>
      <p:regular r:id="rId37"/>
      <p:bold r:id="rId38"/>
    </p:embeddedFont>
    <p:embeddedFont>
      <p:font typeface="Montserrat Semi-Bold Bold" pitchFamily="2" charset="77"/>
      <p:regular r:id="rId39"/>
      <p:bold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F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2909" autoAdjust="0"/>
    <p:restoredTop sz="86448" autoAdjust="0"/>
  </p:normalViewPr>
  <p:slideViewPr>
    <p:cSldViewPr>
      <p:cViewPr varScale="1">
        <p:scale>
          <a:sx n="40" d="100"/>
          <a:sy n="40" d="100"/>
        </p:scale>
        <p:origin x="272" y="4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10.png>
</file>

<file path=ppt/media/image11.svg>
</file>

<file path=ppt/media/image12.png>
</file>

<file path=ppt/media/image13.sv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png>
</file>

<file path=ppt/media/image25.sv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svg>
</file>

<file path=ppt/media/image40.jpeg>
</file>

<file path=ppt/media/image41.jpeg>
</file>

<file path=ppt/media/image5.png>
</file>

<file path=ppt/media/image6.sv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6E65B5-8E99-4812-98EA-CA53C556B158}" type="datetimeFigureOut">
              <a:rPr lang="en-US" smtClean="0"/>
              <a:t>8/23/22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98C33E-C222-47D2-8B80-A2B21B634950}" type="slidenum">
              <a:rPr lang="en-US" smtClean="0"/>
              <a:t>‹#›</a:t>
            </a:fld>
            <a:endParaRPr lang="en-US"/>
          </a:p>
        </p:txBody>
      </p:sp>
    </p:spTree>
    <p:extLst>
      <p:ext uri="{BB962C8B-B14F-4D97-AF65-F5344CB8AC3E}">
        <p14:creationId xmlns:p14="http://schemas.microsoft.com/office/powerpoint/2010/main" val="2854833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canva.com/photos/"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1</a:t>
            </a:fld>
            <a:endParaRPr lang="en-US"/>
          </a:p>
        </p:txBody>
      </p:sp>
    </p:spTree>
    <p:extLst>
      <p:ext uri="{BB962C8B-B14F-4D97-AF65-F5344CB8AC3E}">
        <p14:creationId xmlns:p14="http://schemas.microsoft.com/office/powerpoint/2010/main" val="25474414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13</a:t>
            </a:fld>
            <a:endParaRPr lang="en-US"/>
          </a:p>
        </p:txBody>
      </p:sp>
    </p:spTree>
    <p:extLst>
      <p:ext uri="{BB962C8B-B14F-4D97-AF65-F5344CB8AC3E}">
        <p14:creationId xmlns:p14="http://schemas.microsoft.com/office/powerpoint/2010/main" val="584438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14</a:t>
            </a:fld>
            <a:endParaRPr lang="en-US"/>
          </a:p>
        </p:txBody>
      </p:sp>
    </p:spTree>
    <p:extLst>
      <p:ext uri="{BB962C8B-B14F-4D97-AF65-F5344CB8AC3E}">
        <p14:creationId xmlns:p14="http://schemas.microsoft.com/office/powerpoint/2010/main" val="1599330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15</a:t>
            </a:fld>
            <a:endParaRPr lang="en-US"/>
          </a:p>
        </p:txBody>
      </p:sp>
    </p:spTree>
    <p:extLst>
      <p:ext uri="{BB962C8B-B14F-4D97-AF65-F5344CB8AC3E}">
        <p14:creationId xmlns:p14="http://schemas.microsoft.com/office/powerpoint/2010/main" val="14931715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16</a:t>
            </a:fld>
            <a:endParaRPr lang="en-US"/>
          </a:p>
        </p:txBody>
      </p:sp>
    </p:spTree>
    <p:extLst>
      <p:ext uri="{BB962C8B-B14F-4D97-AF65-F5344CB8AC3E}">
        <p14:creationId xmlns:p14="http://schemas.microsoft.com/office/powerpoint/2010/main" val="17288020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17</a:t>
            </a:fld>
            <a:endParaRPr lang="en-US"/>
          </a:p>
        </p:txBody>
      </p:sp>
    </p:spTree>
    <p:extLst>
      <p:ext uri="{BB962C8B-B14F-4D97-AF65-F5344CB8AC3E}">
        <p14:creationId xmlns:p14="http://schemas.microsoft.com/office/powerpoint/2010/main" val="6778482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18</a:t>
            </a:fld>
            <a:endParaRPr lang="en-US"/>
          </a:p>
        </p:txBody>
      </p:sp>
    </p:spTree>
    <p:extLst>
      <p:ext uri="{BB962C8B-B14F-4D97-AF65-F5344CB8AC3E}">
        <p14:creationId xmlns:p14="http://schemas.microsoft.com/office/powerpoint/2010/main" val="27699678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19</a:t>
            </a:fld>
            <a:endParaRPr lang="en-US"/>
          </a:p>
        </p:txBody>
      </p:sp>
    </p:spTree>
    <p:extLst>
      <p:ext uri="{BB962C8B-B14F-4D97-AF65-F5344CB8AC3E}">
        <p14:creationId xmlns:p14="http://schemas.microsoft.com/office/powerpoint/2010/main" val="41674689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21</a:t>
            </a:fld>
            <a:endParaRPr lang="en-US"/>
          </a:p>
        </p:txBody>
      </p:sp>
    </p:spTree>
    <p:extLst>
      <p:ext uri="{BB962C8B-B14F-4D97-AF65-F5344CB8AC3E}">
        <p14:creationId xmlns:p14="http://schemas.microsoft.com/office/powerpoint/2010/main" val="17844968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22</a:t>
            </a:fld>
            <a:endParaRPr lang="en-US"/>
          </a:p>
        </p:txBody>
      </p:sp>
    </p:spTree>
    <p:extLst>
      <p:ext uri="{BB962C8B-B14F-4D97-AF65-F5344CB8AC3E}">
        <p14:creationId xmlns:p14="http://schemas.microsoft.com/office/powerpoint/2010/main" val="10797768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a:p>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23</a:t>
            </a:fld>
            <a:endParaRPr lang="en-US"/>
          </a:p>
        </p:txBody>
      </p:sp>
    </p:spTree>
    <p:extLst>
      <p:ext uri="{BB962C8B-B14F-4D97-AF65-F5344CB8AC3E}">
        <p14:creationId xmlns:p14="http://schemas.microsoft.com/office/powerpoint/2010/main" val="26480291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Headshot of Donna Ledbetter, courtesy of Donna Ledbetter.</a:t>
            </a:r>
          </a:p>
        </p:txBody>
      </p:sp>
      <p:sp>
        <p:nvSpPr>
          <p:cNvPr id="4" name="Slide Number Placeholder 3"/>
          <p:cNvSpPr>
            <a:spLocks noGrp="1"/>
          </p:cNvSpPr>
          <p:nvPr>
            <p:ph type="sldNum" sz="quarter" idx="5"/>
          </p:nvPr>
        </p:nvSpPr>
        <p:spPr/>
        <p:txBody>
          <a:bodyPr/>
          <a:lstStyle/>
          <a:p>
            <a:fld id="{5398C33E-C222-47D2-8B80-A2B21B634950}" type="slidenum">
              <a:rPr lang="en-US" smtClean="0"/>
              <a:t>2</a:t>
            </a:fld>
            <a:endParaRPr lang="en-US"/>
          </a:p>
        </p:txBody>
      </p:sp>
    </p:spTree>
    <p:extLst>
      <p:ext uri="{BB962C8B-B14F-4D97-AF65-F5344CB8AC3E}">
        <p14:creationId xmlns:p14="http://schemas.microsoft.com/office/powerpoint/2010/main" val="34412360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3</a:t>
            </a:fld>
            <a:endParaRPr lang="en-US"/>
          </a:p>
        </p:txBody>
      </p:sp>
    </p:spTree>
    <p:extLst>
      <p:ext uri="{BB962C8B-B14F-4D97-AF65-F5344CB8AC3E}">
        <p14:creationId xmlns:p14="http://schemas.microsoft.com/office/powerpoint/2010/main" val="29105886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6</a:t>
            </a:fld>
            <a:endParaRPr lang="en-US"/>
          </a:p>
        </p:txBody>
      </p:sp>
    </p:spTree>
    <p:extLst>
      <p:ext uri="{BB962C8B-B14F-4D97-AF65-F5344CB8AC3E}">
        <p14:creationId xmlns:p14="http://schemas.microsoft.com/office/powerpoint/2010/main" val="35264518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7</a:t>
            </a:fld>
            <a:endParaRPr lang="en-US"/>
          </a:p>
        </p:txBody>
      </p:sp>
    </p:spTree>
    <p:extLst>
      <p:ext uri="{BB962C8B-B14F-4D97-AF65-F5344CB8AC3E}">
        <p14:creationId xmlns:p14="http://schemas.microsoft.com/office/powerpoint/2010/main" val="1697119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8</a:t>
            </a:fld>
            <a:endParaRPr lang="en-US"/>
          </a:p>
        </p:txBody>
      </p:sp>
    </p:spTree>
    <p:extLst>
      <p:ext uri="{BB962C8B-B14F-4D97-AF65-F5344CB8AC3E}">
        <p14:creationId xmlns:p14="http://schemas.microsoft.com/office/powerpoint/2010/main" val="36997671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9</a:t>
            </a:fld>
            <a:endParaRPr lang="en-US"/>
          </a:p>
        </p:txBody>
      </p:sp>
    </p:spTree>
    <p:extLst>
      <p:ext uri="{BB962C8B-B14F-4D97-AF65-F5344CB8AC3E}">
        <p14:creationId xmlns:p14="http://schemas.microsoft.com/office/powerpoint/2010/main" val="33073637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10</a:t>
            </a:fld>
            <a:endParaRPr lang="en-US"/>
          </a:p>
        </p:txBody>
      </p:sp>
    </p:spTree>
    <p:extLst>
      <p:ext uri="{BB962C8B-B14F-4D97-AF65-F5344CB8AC3E}">
        <p14:creationId xmlns:p14="http://schemas.microsoft.com/office/powerpoint/2010/main" val="20996677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 source: </a:t>
            </a:r>
            <a:r>
              <a:rPr lang="en-US" sz="1200" b="0" i="0" u="none" strike="noStrike" kern="1200" dirty="0">
                <a:solidFill>
                  <a:schemeClr val="tx1"/>
                </a:solidFill>
                <a:effectLst/>
                <a:latin typeface="+mn-lt"/>
                <a:ea typeface="+mn-ea"/>
                <a:cs typeface="+mn-cs"/>
                <a:hlinkClick r:id="rId3"/>
              </a:rPr>
              <a:t>https://www.canva.com/photos/</a:t>
            </a:r>
            <a:endParaRPr lang="en-US" dirty="0"/>
          </a:p>
        </p:txBody>
      </p:sp>
      <p:sp>
        <p:nvSpPr>
          <p:cNvPr id="4" name="Slide Number Placeholder 3"/>
          <p:cNvSpPr>
            <a:spLocks noGrp="1"/>
          </p:cNvSpPr>
          <p:nvPr>
            <p:ph type="sldNum" sz="quarter" idx="5"/>
          </p:nvPr>
        </p:nvSpPr>
        <p:spPr/>
        <p:txBody>
          <a:bodyPr/>
          <a:lstStyle/>
          <a:p>
            <a:fld id="{5398C33E-C222-47D2-8B80-A2B21B634950}" type="slidenum">
              <a:rPr lang="en-US" smtClean="0"/>
              <a:t>11</a:t>
            </a:fld>
            <a:endParaRPr lang="en-US"/>
          </a:p>
        </p:txBody>
      </p:sp>
    </p:spTree>
    <p:extLst>
      <p:ext uri="{BB962C8B-B14F-4D97-AF65-F5344CB8AC3E}">
        <p14:creationId xmlns:p14="http://schemas.microsoft.com/office/powerpoint/2010/main" val="834640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8/23/22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8/23/22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8/23/22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24.png"/><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9.svg"/><Relationship Id="rId11" Type="http://schemas.openxmlformats.org/officeDocument/2006/relationships/image" Target="../media/image26.jpe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25.svg"/><Relationship Id="rId9"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28.jpeg"/><Relationship Id="rId3" Type="http://schemas.openxmlformats.org/officeDocument/2006/relationships/image" Target="../media/image12.png"/><Relationship Id="rId7" Type="http://schemas.openxmlformats.org/officeDocument/2006/relationships/image" Target="../media/image27.jpe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13.svg"/><Relationship Id="rId9" Type="http://schemas.openxmlformats.org/officeDocument/2006/relationships/image" Target="../media/image29.jpeg"/></Relationships>
</file>

<file path=ppt/slides/_rels/slide12.xml.rels><?xml version="1.0" encoding="UTF-8" standalone="yes"?>
<Relationships xmlns="http://schemas.openxmlformats.org/package/2006/relationships"><Relationship Id="rId3" Type="http://schemas.openxmlformats.org/officeDocument/2006/relationships/image" Target="../media/image13.svg"/><Relationship Id="rId7" Type="http://schemas.openxmlformats.org/officeDocument/2006/relationships/image" Target="../media/image11.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12.png"/><Relationship Id="rId7"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9.svg"/><Relationship Id="rId11" Type="http://schemas.openxmlformats.org/officeDocument/2006/relationships/image" Target="../media/image32.jpeg"/><Relationship Id="rId5" Type="http://schemas.openxmlformats.org/officeDocument/2006/relationships/image" Target="../media/image8.png"/><Relationship Id="rId10" Type="http://schemas.openxmlformats.org/officeDocument/2006/relationships/image" Target="../media/image31.jpeg"/><Relationship Id="rId4" Type="http://schemas.openxmlformats.org/officeDocument/2006/relationships/image" Target="../media/image13.svg"/><Relationship Id="rId9" Type="http://schemas.openxmlformats.org/officeDocument/2006/relationships/image" Target="../media/image30.jpeg"/></Relationships>
</file>

<file path=ppt/slides/_rels/slide1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3.jpeg"/><Relationship Id="rId7" Type="http://schemas.openxmlformats.org/officeDocument/2006/relationships/image" Target="../media/image9.sv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1.svg"/></Relationships>
</file>

<file path=ppt/slides/_rels/slide1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4.jpeg"/><Relationship Id="rId7" Type="http://schemas.openxmlformats.org/officeDocument/2006/relationships/image" Target="../media/image9.sv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1.svg"/></Relationships>
</file>

<file path=ppt/slides/_rels/slide1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5.jpeg"/><Relationship Id="rId7" Type="http://schemas.openxmlformats.org/officeDocument/2006/relationships/image" Target="../media/image9.sv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1.svg"/></Relationships>
</file>

<file path=ppt/slides/_rels/slide1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6.jpeg"/><Relationship Id="rId7" Type="http://schemas.openxmlformats.org/officeDocument/2006/relationships/image" Target="../media/image9.sv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1.svg"/></Relationships>
</file>

<file path=ppt/slides/_rels/slide1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7.jpeg"/><Relationship Id="rId7" Type="http://schemas.openxmlformats.org/officeDocument/2006/relationships/image" Target="../media/image9.sv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1.svg"/></Relationships>
</file>

<file path=ppt/slides/_rels/slide19.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12.png"/><Relationship Id="rId7"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13.svg"/><Relationship Id="rId9" Type="http://schemas.openxmlformats.org/officeDocument/2006/relationships/image" Target="../media/image38.jpeg"/></Relationships>
</file>

<file path=ppt/slides/_rels/slide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eg"/><Relationship Id="rId7" Type="http://schemas.openxmlformats.org/officeDocument/2006/relationships/image" Target="../media/image11.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 Id="rId9" Type="http://schemas.openxmlformats.org/officeDocument/2006/relationships/image" Target="../media/image13.svg"/></Relationships>
</file>

<file path=ppt/slides/_rels/slide20.xml.rels><?xml version="1.0" encoding="UTF-8" standalone="yes"?>
<Relationships xmlns="http://schemas.openxmlformats.org/package/2006/relationships"><Relationship Id="rId3" Type="http://schemas.openxmlformats.org/officeDocument/2006/relationships/image" Target="../media/image13.svg"/><Relationship Id="rId7" Type="http://schemas.openxmlformats.org/officeDocument/2006/relationships/image" Target="../media/image11.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9.jpeg"/><Relationship Id="rId7" Type="http://schemas.openxmlformats.org/officeDocument/2006/relationships/image" Target="../media/image9.sv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1.svg"/></Relationships>
</file>

<file path=ppt/slides/_rels/slide2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2.png"/><Relationship Id="rId7" Type="http://schemas.openxmlformats.org/officeDocument/2006/relationships/image" Target="../media/image40.jpe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13.svg"/><Relationship Id="rId9" Type="http://schemas.openxmlformats.org/officeDocument/2006/relationships/image" Target="../media/image11.svg"/></Relationships>
</file>

<file path=ppt/slides/_rels/slide2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8.png"/><Relationship Id="rId7" Type="http://schemas.openxmlformats.org/officeDocument/2006/relationships/image" Target="../media/image11.sv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41.jpeg"/><Relationship Id="rId4" Type="http://schemas.openxmlformats.org/officeDocument/2006/relationships/image" Target="../media/image9.svg"/><Relationship Id="rId9" Type="http://schemas.openxmlformats.org/officeDocument/2006/relationships/image" Target="../media/image13.svg"/></Relationships>
</file>

<file path=ppt/slides/_rels/slide24.xml.rels><?xml version="1.0" encoding="UTF-8" standalone="yes"?>
<Relationships xmlns="http://schemas.openxmlformats.org/package/2006/relationships"><Relationship Id="rId3" Type="http://schemas.openxmlformats.org/officeDocument/2006/relationships/image" Target="../media/image13.svg"/><Relationship Id="rId7" Type="http://schemas.openxmlformats.org/officeDocument/2006/relationships/image" Target="../media/image11.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svg"/><Relationship Id="rId3" Type="http://schemas.openxmlformats.org/officeDocument/2006/relationships/image" Target="../media/image14.jpeg"/><Relationship Id="rId7" Type="http://schemas.openxmlformats.org/officeDocument/2006/relationships/image" Target="../media/image6.svg"/><Relationship Id="rId12"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1.svg"/><Relationship Id="rId5" Type="http://schemas.openxmlformats.org/officeDocument/2006/relationships/image" Target="../media/image4.svg"/><Relationship Id="rId10" Type="http://schemas.openxmlformats.org/officeDocument/2006/relationships/image" Target="../media/image10.png"/><Relationship Id="rId4" Type="http://schemas.openxmlformats.org/officeDocument/2006/relationships/image" Target="../media/image3.png"/><Relationship Id="rId9"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3.svg"/><Relationship Id="rId7" Type="http://schemas.openxmlformats.org/officeDocument/2006/relationships/image" Target="../media/image11.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12.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6.jpeg"/><Relationship Id="rId4" Type="http://schemas.openxmlformats.org/officeDocument/2006/relationships/image" Target="../media/image13.svg"/><Relationship Id="rId9" Type="http://schemas.openxmlformats.org/officeDocument/2006/relationships/image" Target="../media/image15.jpeg"/></Relationships>
</file>

<file path=ppt/slides/_rels/slide7.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12.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8.jpeg"/><Relationship Id="rId4" Type="http://schemas.openxmlformats.org/officeDocument/2006/relationships/image" Target="../media/image13.svg"/><Relationship Id="rId9" Type="http://schemas.openxmlformats.org/officeDocument/2006/relationships/image" Target="../media/image17.jpeg"/></Relationships>
</file>

<file path=ppt/slides/_rels/slide8.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12.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20.jpeg"/><Relationship Id="rId4" Type="http://schemas.openxmlformats.org/officeDocument/2006/relationships/image" Target="../media/image13.svg"/><Relationship Id="rId9" Type="http://schemas.openxmlformats.org/officeDocument/2006/relationships/image" Target="../media/image19.jpeg"/></Relationships>
</file>

<file path=ppt/slides/_rels/slide9.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12.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svg"/><Relationship Id="rId11" Type="http://schemas.openxmlformats.org/officeDocument/2006/relationships/image" Target="../media/image23.jpeg"/><Relationship Id="rId5" Type="http://schemas.openxmlformats.org/officeDocument/2006/relationships/image" Target="../media/image8.png"/><Relationship Id="rId10" Type="http://schemas.openxmlformats.org/officeDocument/2006/relationships/image" Target="../media/image22.jpeg"/><Relationship Id="rId4" Type="http://schemas.openxmlformats.org/officeDocument/2006/relationships/image" Target="../media/image13.svg"/><Relationship Id="rId9" Type="http://schemas.openxmlformats.org/officeDocument/2006/relationships/image" Target="../media/image2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3" name="TextBox 13"/>
          <p:cNvSpPr txBox="1">
            <a:spLocks noGrp="1"/>
          </p:cNvSpPr>
          <p:nvPr>
            <p:ph type="title" idx="4294967295"/>
          </p:nvPr>
        </p:nvSpPr>
        <p:spPr>
          <a:xfrm>
            <a:off x="1028700" y="3703888"/>
            <a:ext cx="9182100" cy="4530856"/>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lvl="0" algn="l">
              <a:lnSpc>
                <a:spcPts val="8959"/>
              </a:lnSpc>
              <a:defRPr/>
            </a:pPr>
            <a:r>
              <a:rPr kumimoji="0" lang="en-US" sz="6399" b="0" i="0" u="none" strike="noStrike" kern="1200" cap="none" spc="0" normalizeH="0" baseline="0" noProof="0" dirty="0">
                <a:ln>
                  <a:noFill/>
                </a:ln>
                <a:solidFill>
                  <a:srgbClr val="FCF0CC"/>
                </a:solidFill>
                <a:effectLst/>
                <a:uLnTx/>
                <a:uFillTx/>
                <a:latin typeface="Montserrat Extra-Bold"/>
                <a:ea typeface="+mn-ea"/>
                <a:cs typeface="+mn-cs"/>
              </a:rPr>
              <a:t>PLAIN LANGUAGE &amp; PEOPLE FIRST</a:t>
            </a:r>
            <a:br>
              <a:rPr kumimoji="0" lang="en-US" sz="6399" b="0" i="0" u="none" strike="noStrike" kern="1200" cap="none" spc="0" normalizeH="0" baseline="0" noProof="0" dirty="0">
                <a:ln>
                  <a:noFill/>
                </a:ln>
                <a:solidFill>
                  <a:srgbClr val="FCF0CC"/>
                </a:solidFill>
                <a:effectLst/>
                <a:uLnTx/>
                <a:uFillTx/>
                <a:latin typeface="Montserrat Extra-Bold"/>
                <a:ea typeface="+mn-ea"/>
                <a:cs typeface="+mn-cs"/>
              </a:rPr>
            </a:br>
            <a:r>
              <a:rPr lang="en-US" sz="4800" dirty="0">
                <a:solidFill>
                  <a:srgbClr val="FCF0CC"/>
                </a:solidFill>
                <a:latin typeface="Montserrat Semi-Bold"/>
              </a:rPr>
              <a:t>A Pioneering Union</a:t>
            </a:r>
            <a:br>
              <a:rPr kumimoji="0" lang="en-US" sz="6399" b="0" i="0" u="none" strike="noStrike" kern="1200" cap="none" spc="0" normalizeH="0" baseline="0" noProof="0" dirty="0">
                <a:ln>
                  <a:noFill/>
                </a:ln>
                <a:solidFill>
                  <a:srgbClr val="FCF0CC"/>
                </a:solidFill>
                <a:effectLst/>
                <a:uLnTx/>
                <a:uFillTx/>
                <a:latin typeface="Montserrat Extra-Bold"/>
                <a:ea typeface="+mn-ea"/>
                <a:cs typeface="+mn-cs"/>
              </a:rPr>
            </a:br>
            <a:endParaRPr kumimoji="0" lang="en-US" sz="6399" b="0" i="0" u="none" strike="noStrike" kern="1200" cap="none" spc="0" normalizeH="0" baseline="0" noProof="0" dirty="0">
              <a:ln>
                <a:noFill/>
              </a:ln>
              <a:solidFill>
                <a:srgbClr val="FCF0CC"/>
              </a:solidFill>
              <a:effectLst/>
              <a:uLnTx/>
              <a:uFillTx/>
              <a:latin typeface="Montserrat Extra-Bold"/>
              <a:ea typeface="+mn-ea"/>
              <a:cs typeface="+mn-cs"/>
            </a:endParaRPr>
          </a:p>
        </p:txBody>
      </p:sp>
      <p:pic>
        <p:nvPicPr>
          <p:cNvPr id="12" name="Picture 12" descr="NIC LOGO. A light green box with a pink curved line over the box. To the right of the box in blue is NIC in all capital letters. On the second line in blue is National Institute of Corrections. "/>
          <p:cNvPicPr>
            <a:picLocks noChangeAspect="1"/>
          </p:cNvPicPr>
          <p:nvPr/>
        </p:nvPicPr>
        <p:blipFill>
          <a:blip r:embed="rId3"/>
          <a:srcRect l="2406" r="2406"/>
          <a:stretch>
            <a:fillRect/>
          </a:stretch>
        </p:blipFill>
        <p:spPr>
          <a:xfrm>
            <a:off x="1028700" y="607850"/>
            <a:ext cx="5650347" cy="2334854"/>
          </a:xfrm>
          <a:prstGeom prst="rect">
            <a:avLst/>
          </a:prstGeom>
        </p:spPr>
      </p:pic>
      <p:grpSp>
        <p:nvGrpSpPr>
          <p:cNvPr id="6" name="Group 6" descr="Three people around a desk. One person is sitting down in the middle while two others are standing and shaking hands. "/>
          <p:cNvGrpSpPr>
            <a:grpSpLocks noChangeAspect="1"/>
          </p:cNvGrpSpPr>
          <p:nvPr/>
        </p:nvGrpSpPr>
        <p:grpSpPr>
          <a:xfrm>
            <a:off x="10776292" y="1028700"/>
            <a:ext cx="5760720" cy="8229600"/>
            <a:chOff x="0" y="0"/>
            <a:chExt cx="4445000" cy="6350000"/>
          </a:xfrm>
        </p:grpSpPr>
        <p:sp>
          <p:nvSpPr>
            <p:cNvPr id="7" name="Freeform 7"/>
            <p:cNvSpPr/>
            <p:nvPr/>
          </p:nvSpPr>
          <p:spPr>
            <a:xfrm>
              <a:off x="0" y="0"/>
              <a:ext cx="4445000" cy="6350000"/>
            </a:xfrm>
            <a:custGeom>
              <a:avLst/>
              <a:gdLst/>
              <a:ahLst/>
              <a:cxnLst/>
              <a:rect l="l" t="t" r="r" b="b"/>
              <a:pathLst>
                <a:path w="4445000" h="6350000">
                  <a:moveTo>
                    <a:pt x="3429000" y="6350000"/>
                  </a:moveTo>
                  <a:lnTo>
                    <a:pt x="1016000" y="6350000"/>
                  </a:lnTo>
                  <a:cubicBezTo>
                    <a:pt x="454660" y="6350000"/>
                    <a:pt x="0" y="5895340"/>
                    <a:pt x="0" y="5334000"/>
                  </a:cubicBezTo>
                  <a:lnTo>
                    <a:pt x="0" y="1016000"/>
                  </a:lnTo>
                  <a:cubicBezTo>
                    <a:pt x="0" y="454660"/>
                    <a:pt x="454660" y="0"/>
                    <a:pt x="1016000" y="0"/>
                  </a:cubicBezTo>
                  <a:lnTo>
                    <a:pt x="3429000" y="0"/>
                  </a:lnTo>
                  <a:cubicBezTo>
                    <a:pt x="3990340" y="0"/>
                    <a:pt x="4445000" y="454660"/>
                    <a:pt x="4445000" y="1016000"/>
                  </a:cubicBezTo>
                  <a:lnTo>
                    <a:pt x="4445000" y="5334000"/>
                  </a:lnTo>
                  <a:cubicBezTo>
                    <a:pt x="4445000" y="5895340"/>
                    <a:pt x="3990340" y="6350000"/>
                    <a:pt x="3429000" y="6350000"/>
                  </a:cubicBezTo>
                  <a:close/>
                </a:path>
              </a:pathLst>
            </a:custGeom>
            <a:blipFill>
              <a:blip r:embed="rId4"/>
              <a:stretch>
                <a:fillRect l="-74710" r="-40111"/>
              </a:stretch>
            </a:blipFill>
          </p:spPr>
        </p:sp>
      </p:grpSp>
      <p:sp>
        <p:nvSpPr>
          <p:cNvPr id="15" name="TextBox 14">
            <a:extLst>
              <a:ext uri="{FF2B5EF4-FFF2-40B4-BE49-F238E27FC236}">
                <a16:creationId xmlns:a16="http://schemas.microsoft.com/office/drawing/2014/main" id="{B18FF4B1-CCA5-438A-BEEF-7C5E1A2B8CBA}"/>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1</a:t>
            </a:r>
          </a:p>
        </p:txBody>
      </p:sp>
      <p:pic>
        <p:nvPicPr>
          <p:cNvPr id="3" name="Picture 3">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5993092" y="5988151"/>
            <a:ext cx="4589816" cy="4589816"/>
          </a:xfrm>
          <a:prstGeom prst="rect">
            <a:avLst/>
          </a:prstGeom>
        </p:spPr>
      </p:pic>
      <p:pic>
        <p:nvPicPr>
          <p:cNvPr id="4" name="Picture 4">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266361" y="6638022"/>
            <a:ext cx="3352800" cy="3383170"/>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flipH="1" flipV="1">
            <a:off x="13895536" y="-21864"/>
            <a:ext cx="4195111" cy="4233111"/>
          </a:xfrm>
          <a:prstGeom prst="rect">
            <a:avLst/>
          </a:prstGeom>
        </p:spPr>
      </p:pic>
      <p:sp>
        <p:nvSpPr>
          <p:cNvPr id="11" name="AutoShape 11">
            <a:extLst>
              <a:ext uri="{C183D7F6-B498-43B3-948B-1728B52AA6E4}">
                <adec:decorative xmlns:adec="http://schemas.microsoft.com/office/drawing/2017/decorative" val="1"/>
              </a:ext>
            </a:extLst>
          </p:cNvPr>
          <p:cNvSpPr/>
          <p:nvPr/>
        </p:nvSpPr>
        <p:spPr>
          <a:xfrm>
            <a:off x="1028700" y="3538769"/>
            <a:ext cx="3375078" cy="0"/>
          </a:xfrm>
          <a:prstGeom prst="line">
            <a:avLst/>
          </a:prstGeom>
          <a:ln w="47625" cap="flat">
            <a:solidFill>
              <a:srgbClr val="FCF0CC"/>
            </a:solidFill>
            <a:prstDash val="solid"/>
            <a:headEnd type="none" w="sm" len="sm"/>
            <a:tailEnd type="none" w="sm" len="sm"/>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4" name="TextBox 14"/>
          <p:cNvSpPr txBox="1">
            <a:spLocks noGrp="1"/>
          </p:cNvSpPr>
          <p:nvPr>
            <p:ph type="title" idx="4294967295"/>
          </p:nvPr>
        </p:nvSpPr>
        <p:spPr>
          <a:xfrm>
            <a:off x="1997477" y="1672255"/>
            <a:ext cx="7040820" cy="2242469"/>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8480"/>
              </a:lnSpc>
              <a:spcBef>
                <a:spcPts val="0"/>
              </a:spcBef>
              <a:spcAft>
                <a:spcPts val="0"/>
              </a:spcAft>
              <a:buClrTx/>
              <a:buSzTx/>
              <a:buFontTx/>
              <a:buNone/>
              <a:tabLst/>
              <a:defRPr/>
            </a:pPr>
            <a:r>
              <a:rPr kumimoji="0" lang="en-US" sz="10095" b="0" i="0" u="none" strike="noStrike" kern="1200" cap="none" spc="0" normalizeH="0" baseline="0" noProof="0" dirty="0">
                <a:ln>
                  <a:noFill/>
                </a:ln>
                <a:solidFill>
                  <a:srgbClr val="FCF0CC"/>
                </a:solidFill>
                <a:effectLst/>
                <a:uLnTx/>
                <a:uFillTx/>
                <a:latin typeface="Montserrat Semi-Bold"/>
                <a:ea typeface="+mn-ea"/>
                <a:cs typeface="+mn-cs"/>
              </a:rPr>
              <a:t>WORD CHOICES</a:t>
            </a:r>
          </a:p>
        </p:txBody>
      </p:sp>
      <p:sp>
        <p:nvSpPr>
          <p:cNvPr id="15" name="TextBox 15"/>
          <p:cNvSpPr txBox="1"/>
          <p:nvPr/>
        </p:nvSpPr>
        <p:spPr>
          <a:xfrm>
            <a:off x="1528058" y="4734687"/>
            <a:ext cx="5532090" cy="923163"/>
          </a:xfrm>
          <a:prstGeom prst="rect">
            <a:avLst/>
          </a:prstGeom>
        </p:spPr>
        <p:txBody>
          <a:bodyPr lIns="0" tIns="0" rIns="0" bIns="0" rtlCol="0" anchor="t">
            <a:spAutoFit/>
          </a:bodyPr>
          <a:lstStyle/>
          <a:p>
            <a:pPr algn="l">
              <a:lnSpc>
                <a:spcPts val="3780"/>
              </a:lnSpc>
              <a:spcBef>
                <a:spcPct val="0"/>
              </a:spcBef>
            </a:pPr>
            <a:r>
              <a:rPr lang="en-US" sz="2520" dirty="0">
                <a:solidFill>
                  <a:srgbClr val="FCF0CC"/>
                </a:solidFill>
                <a:latin typeface="Montserrat"/>
              </a:rPr>
              <a:t>Instead of inmate, offender, parolee, probationer, etc., write:</a:t>
            </a:r>
          </a:p>
        </p:txBody>
      </p:sp>
      <p:sp>
        <p:nvSpPr>
          <p:cNvPr id="16" name="TextBox 16"/>
          <p:cNvSpPr txBox="1"/>
          <p:nvPr/>
        </p:nvSpPr>
        <p:spPr>
          <a:xfrm>
            <a:off x="1228947" y="6096000"/>
            <a:ext cx="7915053" cy="2828163"/>
          </a:xfrm>
          <a:prstGeom prst="rect">
            <a:avLst/>
          </a:prstGeom>
        </p:spPr>
        <p:txBody>
          <a:bodyPr lIns="0" tIns="0" rIns="0" bIns="0" rtlCol="0" anchor="t">
            <a:spAutoFit/>
          </a:bodyPr>
          <a:lstStyle/>
          <a:p>
            <a:pPr marL="544068" lvl="1" indent="-272034">
              <a:lnSpc>
                <a:spcPts val="3780"/>
              </a:lnSpc>
              <a:buFont typeface="Arial"/>
              <a:buChar char="•"/>
            </a:pPr>
            <a:r>
              <a:rPr lang="en-US" sz="2520" dirty="0">
                <a:solidFill>
                  <a:srgbClr val="FCF0CC"/>
                </a:solidFill>
                <a:latin typeface="Montserrat"/>
              </a:rPr>
              <a:t>Justice-involved individual</a:t>
            </a:r>
          </a:p>
          <a:p>
            <a:pPr marL="544068" lvl="1" indent="-272034">
              <a:lnSpc>
                <a:spcPts val="3780"/>
              </a:lnSpc>
              <a:buFont typeface="Arial"/>
              <a:buChar char="•"/>
            </a:pPr>
            <a:r>
              <a:rPr lang="en-US" sz="2520" dirty="0">
                <a:solidFill>
                  <a:srgbClr val="FCF0CC"/>
                </a:solidFill>
                <a:latin typeface="Montserrat"/>
              </a:rPr>
              <a:t>Person in custody</a:t>
            </a:r>
          </a:p>
          <a:p>
            <a:pPr marL="544068" lvl="1" indent="-272034">
              <a:lnSpc>
                <a:spcPts val="3780"/>
              </a:lnSpc>
              <a:buFont typeface="Arial"/>
              <a:buChar char="•"/>
            </a:pPr>
            <a:r>
              <a:rPr lang="en-US" sz="2520" dirty="0">
                <a:solidFill>
                  <a:srgbClr val="FCF0CC"/>
                </a:solidFill>
                <a:latin typeface="Montserrat"/>
              </a:rPr>
              <a:t>Formerly incarcerated individual</a:t>
            </a:r>
          </a:p>
          <a:p>
            <a:pPr marL="544068" lvl="1" indent="-272034">
              <a:lnSpc>
                <a:spcPts val="3780"/>
              </a:lnSpc>
              <a:buFont typeface="Arial"/>
              <a:buChar char="•"/>
            </a:pPr>
            <a:r>
              <a:rPr lang="en-US" sz="2520" dirty="0">
                <a:solidFill>
                  <a:srgbClr val="FCF0CC"/>
                </a:solidFill>
                <a:latin typeface="Montserrat"/>
              </a:rPr>
              <a:t>Person on community supervision</a:t>
            </a:r>
          </a:p>
          <a:p>
            <a:pPr marL="544068" lvl="1" indent="-272034">
              <a:lnSpc>
                <a:spcPts val="3780"/>
              </a:lnSpc>
              <a:buFont typeface="Arial"/>
              <a:buChar char="•"/>
            </a:pPr>
            <a:r>
              <a:rPr lang="en-US" sz="2520" dirty="0">
                <a:solidFill>
                  <a:srgbClr val="FCF0CC"/>
                </a:solidFill>
                <a:latin typeface="Montserrat"/>
              </a:rPr>
              <a:t>People in prison</a:t>
            </a:r>
          </a:p>
          <a:p>
            <a:pPr marL="544068" lvl="1" indent="-272034" algn="l">
              <a:lnSpc>
                <a:spcPts val="3780"/>
              </a:lnSpc>
              <a:buFont typeface="Arial"/>
              <a:buChar char="•"/>
            </a:pPr>
            <a:r>
              <a:rPr lang="en-US" sz="2520" dirty="0">
                <a:solidFill>
                  <a:srgbClr val="FCF0CC"/>
                </a:solidFill>
                <a:latin typeface="Montserrat"/>
              </a:rPr>
              <a:t>Adult, man, woman, child, boy, girl</a:t>
            </a:r>
          </a:p>
        </p:txBody>
      </p:sp>
      <p:pic>
        <p:nvPicPr>
          <p:cNvPr id="2" name="Picture 2">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294908" y="-290967"/>
            <a:ext cx="4589816" cy="4589816"/>
          </a:xfrm>
          <a:prstGeom prst="rect">
            <a:avLst/>
          </a:prstGeom>
        </p:spPr>
      </p:pic>
      <p:pic>
        <p:nvPicPr>
          <p:cNvPr id="3" name="Picture 3">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69498" y="7040971"/>
            <a:ext cx="4195111" cy="4233111"/>
          </a:xfrm>
          <a:prstGeom prst="rect">
            <a:avLst/>
          </a:prstGeom>
        </p:spPr>
      </p:pic>
      <p:pic>
        <p:nvPicPr>
          <p:cNvPr id="4" name="Picture 4">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flipH="1" flipV="1">
            <a:off x="14662387" y="-987081"/>
            <a:ext cx="4195111" cy="4233111"/>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594788" y="-516363"/>
            <a:ext cx="1887041" cy="1032726"/>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4806171" y="9770637"/>
            <a:ext cx="1887041" cy="1032726"/>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9">
            <a:alphaModFix amt="899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15993092" y="5988151"/>
            <a:ext cx="4589816" cy="4589816"/>
          </a:xfrm>
          <a:prstGeom prst="rect">
            <a:avLst/>
          </a:prstGeom>
        </p:spPr>
      </p:pic>
      <p:grpSp>
        <p:nvGrpSpPr>
          <p:cNvPr id="8" name="Group 8" descr="A jovial brown skinned man with shorter black hair and a moderate length mustache and beard. He is wearing glasses and is dressed in a casual denim shirt and watch. He typing on a computer keyboard in an office with wooden furniture.">
            <a:extLst>
              <a:ext uri="{C183D7F6-B498-43B3-948B-1728B52AA6E4}">
                <adec:decorative xmlns:adec="http://schemas.microsoft.com/office/drawing/2017/decorative" val="0"/>
              </a:ext>
            </a:extLst>
          </p:cNvPr>
          <p:cNvGrpSpPr/>
          <p:nvPr/>
        </p:nvGrpSpPr>
        <p:grpSpPr>
          <a:xfrm>
            <a:off x="8857041" y="615937"/>
            <a:ext cx="7433482" cy="9055126"/>
            <a:chOff x="0" y="0"/>
            <a:chExt cx="9911310" cy="12073501"/>
          </a:xfrm>
        </p:grpSpPr>
        <p:pic>
          <p:nvPicPr>
            <p:cNvPr id="9" name="Picture 9"/>
            <p:cNvPicPr>
              <a:picLocks noChangeAspect="1"/>
            </p:cNvPicPr>
            <p:nvPr/>
          </p:nvPicPr>
          <p:blipFill>
            <a:blip r:embed="rId11"/>
            <a:srcRect l="22755" r="22755"/>
            <a:stretch>
              <a:fillRect/>
            </a:stretch>
          </p:blipFill>
          <p:spPr>
            <a:xfrm>
              <a:off x="0" y="0"/>
              <a:ext cx="9911310" cy="12073501"/>
            </a:xfrm>
            <a:prstGeom prst="rect">
              <a:avLst/>
            </a:prstGeom>
          </p:spPr>
        </p:pic>
      </p:grpSp>
      <p:sp>
        <p:nvSpPr>
          <p:cNvPr id="10" name="AutoShape 10">
            <a:extLst>
              <a:ext uri="{C183D7F6-B498-43B3-948B-1728B52AA6E4}">
                <adec:decorative xmlns:adec="http://schemas.microsoft.com/office/drawing/2017/decorative" val="1"/>
              </a:ext>
            </a:extLst>
          </p:cNvPr>
          <p:cNvSpPr/>
          <p:nvPr/>
        </p:nvSpPr>
        <p:spPr>
          <a:xfrm rot="-5400000">
            <a:off x="12620625" y="5648325"/>
            <a:ext cx="9258300" cy="0"/>
          </a:xfrm>
          <a:prstGeom prst="line">
            <a:avLst/>
          </a:prstGeom>
          <a:ln w="19050" cap="flat">
            <a:solidFill>
              <a:srgbClr val="FAF4F0"/>
            </a:solidFill>
            <a:prstDash val="solid"/>
            <a:headEnd type="none" w="sm" len="sm"/>
            <a:tailEnd type="none" w="sm" len="sm"/>
          </a:ln>
        </p:spPr>
      </p:sp>
      <p:sp>
        <p:nvSpPr>
          <p:cNvPr id="17" name="TextBox 16">
            <a:extLst>
              <a:ext uri="{FF2B5EF4-FFF2-40B4-BE49-F238E27FC236}">
                <a16:creationId xmlns:a16="http://schemas.microsoft.com/office/drawing/2014/main" id="{68DDDF7C-3E39-4890-BAFE-5F2DC62F7ECA}"/>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2" name="TextBox 12"/>
          <p:cNvSpPr txBox="1">
            <a:spLocks noGrp="1"/>
          </p:cNvSpPr>
          <p:nvPr>
            <p:ph type="title" idx="4294967295"/>
          </p:nvPr>
        </p:nvSpPr>
        <p:spPr>
          <a:xfrm>
            <a:off x="1794290" y="1750604"/>
            <a:ext cx="5976719" cy="3000375"/>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5982"/>
              </a:lnSpc>
              <a:spcBef>
                <a:spcPts val="0"/>
              </a:spcBef>
              <a:spcAft>
                <a:spcPts val="0"/>
              </a:spcAft>
              <a:buClrTx/>
              <a:buSzTx/>
              <a:buFontTx/>
              <a:buNone/>
              <a:tabLst/>
              <a:defRPr/>
            </a:pPr>
            <a:r>
              <a:rPr kumimoji="0" lang="en-US" sz="4985" b="0" i="0" u="none" strike="noStrike" kern="1200" cap="none" spc="0" normalizeH="0" baseline="0" noProof="0" dirty="0">
                <a:ln>
                  <a:noFill/>
                </a:ln>
                <a:solidFill>
                  <a:srgbClr val="FCF0CC"/>
                </a:solidFill>
                <a:effectLst/>
                <a:uLnTx/>
                <a:uFillTx/>
                <a:latin typeface="Montserrat Semi-Bold"/>
                <a:ea typeface="+mn-ea"/>
                <a:cs typeface="+mn-cs"/>
              </a:rPr>
              <a:t>WHY DID WE DECIDE TO USE PEOPLE-FIRST LANGUAGE?</a:t>
            </a:r>
          </a:p>
        </p:txBody>
      </p:sp>
      <p:sp>
        <p:nvSpPr>
          <p:cNvPr id="13" name="TextBox 13"/>
          <p:cNvSpPr txBox="1"/>
          <p:nvPr/>
        </p:nvSpPr>
        <p:spPr>
          <a:xfrm>
            <a:off x="1794290" y="6807764"/>
            <a:ext cx="11490351" cy="1308735"/>
          </a:xfrm>
          <a:prstGeom prst="rect">
            <a:avLst/>
          </a:prstGeom>
        </p:spPr>
        <p:txBody>
          <a:bodyPr lIns="0" tIns="0" rIns="0" bIns="0" rtlCol="0" anchor="t">
            <a:spAutoFit/>
          </a:bodyPr>
          <a:lstStyle/>
          <a:p>
            <a:pPr algn="just">
              <a:lnSpc>
                <a:spcPts val="3599"/>
              </a:lnSpc>
            </a:pPr>
            <a:r>
              <a:rPr lang="en-US" sz="2399" dirty="0">
                <a:solidFill>
                  <a:srgbClr val="FCF0CC"/>
                </a:solidFill>
                <a:latin typeface="Montserrat"/>
              </a:rPr>
              <a:t>Acknowledges people's ability to change</a:t>
            </a:r>
          </a:p>
          <a:p>
            <a:pPr algn="just">
              <a:lnSpc>
                <a:spcPts val="3599"/>
              </a:lnSpc>
            </a:pPr>
            <a:r>
              <a:rPr lang="en-US" sz="2399" dirty="0">
                <a:solidFill>
                  <a:srgbClr val="FCF0CC"/>
                </a:solidFill>
                <a:latin typeface="Montserrat"/>
              </a:rPr>
              <a:t>Community recognizes people as human</a:t>
            </a:r>
          </a:p>
          <a:p>
            <a:pPr marL="0" lvl="0" indent="0" algn="just">
              <a:lnSpc>
                <a:spcPts val="3599"/>
              </a:lnSpc>
              <a:spcBef>
                <a:spcPct val="0"/>
              </a:spcBef>
            </a:pPr>
            <a:r>
              <a:rPr lang="en-US" sz="2399" dirty="0">
                <a:solidFill>
                  <a:srgbClr val="FCF0CC"/>
                </a:solidFill>
                <a:latin typeface="Montserrat"/>
              </a:rPr>
              <a:t>Affects children (e.g., self-esteem, positive view of parent, acting out)</a:t>
            </a:r>
          </a:p>
        </p:txBody>
      </p:sp>
      <p:pic>
        <p:nvPicPr>
          <p:cNvPr id="2" name="Picture 2">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294908" y="-290967"/>
            <a:ext cx="4589816" cy="4589816"/>
          </a:xfrm>
          <a:prstGeom prst="rect">
            <a:avLst/>
          </a:prstGeom>
        </p:spPr>
      </p:pic>
      <p:pic>
        <p:nvPicPr>
          <p:cNvPr id="3" name="Picture 3">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993092" y="5988151"/>
            <a:ext cx="4589816" cy="4589816"/>
          </a:xfrm>
          <a:prstGeom prst="rect">
            <a:avLst/>
          </a:prstGeom>
        </p:spPr>
      </p:pic>
      <p:pic>
        <p:nvPicPr>
          <p:cNvPr id="4" name="Picture 4">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69498" y="7040971"/>
            <a:ext cx="4195111" cy="4233111"/>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flipH="1" flipV="1">
            <a:off x="14662387" y="-987081"/>
            <a:ext cx="4195111" cy="4233111"/>
          </a:xfrm>
          <a:prstGeom prst="rect">
            <a:avLst/>
          </a:prstGeom>
        </p:spPr>
      </p:pic>
      <p:sp>
        <p:nvSpPr>
          <p:cNvPr id="8" name="AutoShape 8">
            <a:extLst>
              <a:ext uri="{C183D7F6-B498-43B3-948B-1728B52AA6E4}">
                <adec:decorative xmlns:adec="http://schemas.microsoft.com/office/drawing/2017/decorative" val="1"/>
              </a:ext>
            </a:extLst>
          </p:cNvPr>
          <p:cNvSpPr/>
          <p:nvPr/>
        </p:nvSpPr>
        <p:spPr>
          <a:xfrm>
            <a:off x="1800956" y="5964338"/>
            <a:ext cx="3375078" cy="0"/>
          </a:xfrm>
          <a:prstGeom prst="line">
            <a:avLst/>
          </a:prstGeom>
          <a:ln w="47625" cap="flat">
            <a:solidFill>
              <a:srgbClr val="FCF0CC"/>
            </a:solidFill>
            <a:prstDash val="solid"/>
            <a:headEnd type="none" w="sm" len="sm"/>
            <a:tailEnd type="none" w="sm" len="sm"/>
          </a:ln>
        </p:spPr>
      </p:sp>
      <p:pic>
        <p:nvPicPr>
          <p:cNvPr id="10" name="Picture 10" descr="A photo of a person's fingers holding a white puzzle piece with the word &quot;change&quot; written in black text on it.">
            <a:extLst>
              <a:ext uri="{C183D7F6-B498-43B3-948B-1728B52AA6E4}">
                <adec:decorative xmlns:adec="http://schemas.microsoft.com/office/drawing/2017/decorative" val="0"/>
              </a:ext>
            </a:extLst>
          </p:cNvPr>
          <p:cNvPicPr>
            <a:picLocks noChangeAspect="1"/>
          </p:cNvPicPr>
          <p:nvPr/>
        </p:nvPicPr>
        <p:blipFill>
          <a:blip r:embed="rId7"/>
          <a:srcRect l="5500" r="5500"/>
          <a:stretch>
            <a:fillRect/>
          </a:stretch>
        </p:blipFill>
        <p:spPr>
          <a:xfrm>
            <a:off x="13500004" y="466559"/>
            <a:ext cx="4456518" cy="3342389"/>
          </a:xfrm>
          <a:prstGeom prst="rect">
            <a:avLst/>
          </a:prstGeom>
        </p:spPr>
      </p:pic>
      <p:pic>
        <p:nvPicPr>
          <p:cNvPr id="11" name="Picture 11" descr="An image of a father hugging his son outside near a campground.">
            <a:extLst>
              <a:ext uri="{C183D7F6-B498-43B3-948B-1728B52AA6E4}">
                <adec:decorative xmlns:adec="http://schemas.microsoft.com/office/drawing/2017/decorative" val="0"/>
              </a:ext>
            </a:extLst>
          </p:cNvPr>
          <p:cNvPicPr>
            <a:picLocks noChangeAspect="1"/>
          </p:cNvPicPr>
          <p:nvPr/>
        </p:nvPicPr>
        <p:blipFill>
          <a:blip r:embed="rId8"/>
          <a:srcRect t="17227" b="38272"/>
          <a:stretch>
            <a:fillRect/>
          </a:stretch>
        </p:blipFill>
        <p:spPr>
          <a:xfrm>
            <a:off x="8348121" y="2628900"/>
            <a:ext cx="4541513" cy="3031460"/>
          </a:xfrm>
          <a:prstGeom prst="rect">
            <a:avLst/>
          </a:prstGeom>
        </p:spPr>
      </p:pic>
      <p:pic>
        <p:nvPicPr>
          <p:cNvPr id="9" name="Picture 9" descr="A photo of two hands crossed in the air and a shadow casting over the bottom hand.">
            <a:extLst>
              <a:ext uri="{C183D7F6-B498-43B3-948B-1728B52AA6E4}">
                <adec:decorative xmlns:adec="http://schemas.microsoft.com/office/drawing/2017/decorative" val="0"/>
              </a:ext>
            </a:extLst>
          </p:cNvPr>
          <p:cNvPicPr>
            <a:picLocks noChangeAspect="1"/>
          </p:cNvPicPr>
          <p:nvPr/>
        </p:nvPicPr>
        <p:blipFill>
          <a:blip r:embed="rId9"/>
          <a:srcRect t="20000" b="20000"/>
          <a:stretch>
            <a:fillRect/>
          </a:stretch>
        </p:blipFill>
        <p:spPr>
          <a:xfrm>
            <a:off x="13500004" y="4806858"/>
            <a:ext cx="4456518" cy="3342389"/>
          </a:xfrm>
          <a:prstGeom prst="rect">
            <a:avLst/>
          </a:prstGeom>
        </p:spPr>
      </p:pic>
      <p:sp>
        <p:nvSpPr>
          <p:cNvPr id="14" name="TextBox 13">
            <a:extLst>
              <a:ext uri="{FF2B5EF4-FFF2-40B4-BE49-F238E27FC236}">
                <a16:creationId xmlns:a16="http://schemas.microsoft.com/office/drawing/2014/main" id="{634C7338-797F-4787-8132-032052DF1BB7}"/>
              </a:ext>
            </a:extLst>
          </p:cNvPr>
          <p:cNvSpPr txBox="1"/>
          <p:nvPr/>
        </p:nvSpPr>
        <p:spPr>
          <a:xfrm>
            <a:off x="17412040" y="9727168"/>
            <a:ext cx="609599" cy="369332"/>
          </a:xfrm>
          <a:prstGeom prst="rect">
            <a:avLst/>
          </a:prstGeom>
          <a:noFill/>
        </p:spPr>
        <p:txBody>
          <a:bodyPr wrap="square" rtlCol="0">
            <a:spAutoFit/>
          </a:bodyPr>
          <a:lstStyle/>
          <a:p>
            <a:r>
              <a:rPr lang="en-US" dirty="0">
                <a:solidFill>
                  <a:srgbClr val="FCF0CC"/>
                </a:solidFill>
              </a:rPr>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2" name="TextBox 2"/>
          <p:cNvSpPr txBox="1">
            <a:spLocks noGrp="1"/>
          </p:cNvSpPr>
          <p:nvPr>
            <p:ph type="title" idx="4294967295"/>
          </p:nvPr>
        </p:nvSpPr>
        <p:spPr>
          <a:xfrm>
            <a:off x="6300733" y="3742379"/>
            <a:ext cx="5686534" cy="121920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ts val="9600"/>
              </a:lnSpc>
              <a:spcBef>
                <a:spcPct val="0"/>
              </a:spcBef>
              <a:spcAft>
                <a:spcPts val="0"/>
              </a:spcAft>
              <a:buClrTx/>
              <a:buSzTx/>
              <a:buFontTx/>
              <a:buNone/>
              <a:tabLst/>
              <a:defRPr/>
            </a:pPr>
            <a:r>
              <a:rPr kumimoji="0" lang="en-US" sz="8000" b="0" i="0" u="none" strike="noStrike" kern="1200" cap="none" spc="0" normalizeH="0" baseline="0" noProof="0" dirty="0">
                <a:ln>
                  <a:noFill/>
                </a:ln>
                <a:solidFill>
                  <a:srgbClr val="FCF0CC"/>
                </a:solidFill>
                <a:effectLst/>
                <a:uLnTx/>
                <a:uFillTx/>
                <a:latin typeface="Montserrat Semi-Bold"/>
                <a:ea typeface="+mn-ea"/>
                <a:cs typeface="+mn-cs"/>
              </a:rPr>
              <a:t>PART 2</a:t>
            </a:r>
          </a:p>
        </p:txBody>
      </p:sp>
      <p:sp>
        <p:nvSpPr>
          <p:cNvPr id="3" name="TextBox 3"/>
          <p:cNvSpPr txBox="1"/>
          <p:nvPr/>
        </p:nvSpPr>
        <p:spPr>
          <a:xfrm>
            <a:off x="7057571" y="5738173"/>
            <a:ext cx="4172858" cy="806448"/>
          </a:xfrm>
          <a:prstGeom prst="rect">
            <a:avLst/>
          </a:prstGeom>
        </p:spPr>
        <p:txBody>
          <a:bodyPr lIns="0" tIns="0" rIns="0" bIns="0" rtlCol="0" anchor="t">
            <a:spAutoFit/>
          </a:bodyPr>
          <a:lstStyle/>
          <a:p>
            <a:pPr algn="ctr">
              <a:lnSpc>
                <a:spcPts val="7000"/>
              </a:lnSpc>
            </a:pPr>
            <a:r>
              <a:rPr lang="en-US" sz="3500" dirty="0">
                <a:solidFill>
                  <a:srgbClr val="FCF0CC"/>
                </a:solidFill>
                <a:latin typeface="Montserrat"/>
              </a:rPr>
              <a:t>Implementation</a:t>
            </a:r>
          </a:p>
        </p:txBody>
      </p:sp>
      <p:pic>
        <p:nvPicPr>
          <p:cNvPr id="4" name="Picture 4">
            <a:extLst>
              <a:ext uri="{C183D7F6-B498-43B3-948B-1728B52AA6E4}">
                <adec:decorative xmlns:adec="http://schemas.microsoft.com/office/drawing/2017/decorative" val="1"/>
              </a:ext>
            </a:extLst>
          </p:cNvPr>
          <p:cNvPicPr>
            <a:picLocks noChangeAspect="1"/>
          </p:cNvPicPr>
          <p:nvPr/>
        </p:nvPicPr>
        <p:blipFill>
          <a:blip r:embed="rId2">
            <a:alphaModFix amt="8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294908" y="-290967"/>
            <a:ext cx="4589816" cy="4589816"/>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2">
            <a:alphaModFix amt="8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993092" y="5988151"/>
            <a:ext cx="4589816" cy="4589816"/>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69498" y="7040971"/>
            <a:ext cx="4195111" cy="4233111"/>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flipV="1">
            <a:off x="14662387" y="-987081"/>
            <a:ext cx="4195111" cy="4233111"/>
          </a:xfrm>
          <a:prstGeom prst="rect">
            <a:avLst/>
          </a:prstGeom>
        </p:spPr>
      </p:pic>
      <p:pic>
        <p:nvPicPr>
          <p:cNvPr id="8" name="Picture 8">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594788" y="-516363"/>
            <a:ext cx="1887041" cy="103272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4806171" y="9770637"/>
            <a:ext cx="1887041" cy="1032726"/>
          </a:xfrm>
          <a:prstGeom prst="rect">
            <a:avLst/>
          </a:prstGeom>
        </p:spPr>
      </p:pic>
      <p:sp>
        <p:nvSpPr>
          <p:cNvPr id="10" name="AutoShape 10">
            <a:extLst>
              <a:ext uri="{C183D7F6-B498-43B3-948B-1728B52AA6E4}">
                <adec:decorative xmlns:adec="http://schemas.microsoft.com/office/drawing/2017/decorative" val="1"/>
              </a:ext>
            </a:extLst>
          </p:cNvPr>
          <p:cNvSpPr/>
          <p:nvPr/>
        </p:nvSpPr>
        <p:spPr>
          <a:xfrm>
            <a:off x="7456461" y="4755481"/>
            <a:ext cx="3375078" cy="0"/>
          </a:xfrm>
          <a:prstGeom prst="line">
            <a:avLst/>
          </a:prstGeom>
          <a:ln w="47625" cap="flat">
            <a:solidFill>
              <a:srgbClr val="FCF0CC"/>
            </a:solidFill>
            <a:prstDash val="solid"/>
            <a:headEnd type="none" w="sm" len="sm"/>
            <a:tailEnd type="none" w="sm" len="sm"/>
          </a:ln>
        </p:spPr>
      </p:sp>
      <p:sp>
        <p:nvSpPr>
          <p:cNvPr id="11" name="TextBox 10">
            <a:extLst>
              <a:ext uri="{FF2B5EF4-FFF2-40B4-BE49-F238E27FC236}">
                <a16:creationId xmlns:a16="http://schemas.microsoft.com/office/drawing/2014/main" id="{69AEF336-C4D9-4067-BBA7-3B665FE80A59}"/>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2" name="TextBox 12"/>
          <p:cNvSpPr txBox="1">
            <a:spLocks noGrp="1"/>
          </p:cNvSpPr>
          <p:nvPr>
            <p:ph type="title" idx="4294967295"/>
          </p:nvPr>
        </p:nvSpPr>
        <p:spPr>
          <a:xfrm>
            <a:off x="1794290" y="1812260"/>
            <a:ext cx="5976719" cy="375285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5982"/>
              </a:lnSpc>
              <a:spcBef>
                <a:spcPts val="0"/>
              </a:spcBef>
              <a:spcAft>
                <a:spcPts val="0"/>
              </a:spcAft>
              <a:buClrTx/>
              <a:buSzTx/>
              <a:buFontTx/>
              <a:buNone/>
              <a:tabLst/>
              <a:defRPr/>
            </a:pPr>
            <a:r>
              <a:rPr kumimoji="0" lang="en-US" sz="4985" b="0" i="0" u="none" strike="noStrike" kern="1200" cap="none" spc="0" normalizeH="0" baseline="0" noProof="0" dirty="0">
                <a:ln>
                  <a:noFill/>
                </a:ln>
                <a:solidFill>
                  <a:srgbClr val="FCF0CC"/>
                </a:solidFill>
                <a:effectLst/>
                <a:uLnTx/>
                <a:uFillTx/>
                <a:latin typeface="Montserrat Semi-Bold"/>
                <a:ea typeface="+mn-ea"/>
                <a:cs typeface="+mn-cs"/>
              </a:rPr>
              <a:t>HOW DOES USE OF PL AND PEOPLE FIRST SPREAD AMONG STAFF?</a:t>
            </a:r>
          </a:p>
        </p:txBody>
      </p:sp>
      <p:sp>
        <p:nvSpPr>
          <p:cNvPr id="13" name="TextBox 13"/>
          <p:cNvSpPr txBox="1"/>
          <p:nvPr/>
        </p:nvSpPr>
        <p:spPr>
          <a:xfrm>
            <a:off x="1794290" y="6883709"/>
            <a:ext cx="11490351" cy="2651760"/>
          </a:xfrm>
          <a:prstGeom prst="rect">
            <a:avLst/>
          </a:prstGeom>
        </p:spPr>
        <p:txBody>
          <a:bodyPr lIns="0" tIns="0" rIns="0" bIns="0" rtlCol="0" anchor="t">
            <a:spAutoFit/>
          </a:bodyPr>
          <a:lstStyle/>
          <a:p>
            <a:pPr algn="just">
              <a:lnSpc>
                <a:spcPts val="3599"/>
              </a:lnSpc>
            </a:pPr>
            <a:r>
              <a:rPr lang="en-US" sz="2399" dirty="0">
                <a:solidFill>
                  <a:srgbClr val="FCF0CC"/>
                </a:solidFill>
                <a:latin typeface="Montserrat"/>
              </a:rPr>
              <a:t>Cultural shift</a:t>
            </a:r>
          </a:p>
          <a:p>
            <a:pPr algn="just">
              <a:lnSpc>
                <a:spcPts val="3599"/>
              </a:lnSpc>
            </a:pPr>
            <a:r>
              <a:rPr lang="en-US" sz="2399" dirty="0">
                <a:solidFill>
                  <a:srgbClr val="FCF0CC"/>
                </a:solidFill>
                <a:latin typeface="Montserrat"/>
              </a:rPr>
              <a:t>Avoiding or restricting use of old words when possible</a:t>
            </a:r>
          </a:p>
          <a:p>
            <a:pPr algn="just">
              <a:lnSpc>
                <a:spcPts val="3599"/>
              </a:lnSpc>
            </a:pPr>
            <a:r>
              <a:rPr lang="en-US" sz="2399" dirty="0">
                <a:solidFill>
                  <a:srgbClr val="FCF0CC"/>
                </a:solidFill>
                <a:latin typeface="Montserrat"/>
              </a:rPr>
              <a:t>Writing/Editing all documents moving forward with people first</a:t>
            </a:r>
          </a:p>
          <a:p>
            <a:pPr algn="just">
              <a:lnSpc>
                <a:spcPts val="3599"/>
              </a:lnSpc>
            </a:pPr>
            <a:r>
              <a:rPr lang="en-US" sz="2399" dirty="0">
                <a:solidFill>
                  <a:srgbClr val="FCF0CC"/>
                </a:solidFill>
                <a:latin typeface="Montserrat"/>
              </a:rPr>
              <a:t>Style guide</a:t>
            </a:r>
          </a:p>
          <a:p>
            <a:pPr algn="just">
              <a:lnSpc>
                <a:spcPts val="3599"/>
              </a:lnSpc>
            </a:pPr>
            <a:r>
              <a:rPr lang="en-US" sz="2399" dirty="0">
                <a:solidFill>
                  <a:srgbClr val="FCF0CC"/>
                </a:solidFill>
                <a:latin typeface="Montserrat"/>
              </a:rPr>
              <a:t>Informal training</a:t>
            </a:r>
          </a:p>
          <a:p>
            <a:pPr marL="0" lvl="0" indent="0" algn="just">
              <a:lnSpc>
                <a:spcPts val="3599"/>
              </a:lnSpc>
              <a:spcBef>
                <a:spcPct val="0"/>
              </a:spcBef>
            </a:pPr>
            <a:r>
              <a:rPr lang="en-US" sz="2399" dirty="0">
                <a:solidFill>
                  <a:srgbClr val="FCF0CC"/>
                </a:solidFill>
                <a:latin typeface="Montserrat"/>
              </a:rPr>
              <a:t>Modeling</a:t>
            </a:r>
          </a:p>
        </p:txBody>
      </p:sp>
      <p:pic>
        <p:nvPicPr>
          <p:cNvPr id="2" name="Picture 2">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294908" y="-290967"/>
            <a:ext cx="4589816" cy="4589816"/>
          </a:xfrm>
          <a:prstGeom prst="rect">
            <a:avLst/>
          </a:prstGeom>
        </p:spPr>
      </p:pic>
      <p:pic>
        <p:nvPicPr>
          <p:cNvPr id="3" name="Picture 3">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993092" y="5988151"/>
            <a:ext cx="4589816" cy="4589816"/>
          </a:xfrm>
          <a:prstGeom prst="rect">
            <a:avLst/>
          </a:prstGeom>
        </p:spPr>
      </p:pic>
      <p:pic>
        <p:nvPicPr>
          <p:cNvPr id="4" name="Picture 4">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69498" y="7040971"/>
            <a:ext cx="4195111" cy="4233111"/>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flipH="1" flipV="1">
            <a:off x="14662387" y="-987081"/>
            <a:ext cx="4195111" cy="4233111"/>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594788" y="-516363"/>
            <a:ext cx="1887041" cy="1032726"/>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4806171" y="9770637"/>
            <a:ext cx="1887041" cy="1032726"/>
          </a:xfrm>
          <a:prstGeom prst="rect">
            <a:avLst/>
          </a:prstGeom>
        </p:spPr>
      </p:pic>
      <p:sp>
        <p:nvSpPr>
          <p:cNvPr id="8" name="AutoShape 8">
            <a:extLst>
              <a:ext uri="{C183D7F6-B498-43B3-948B-1728B52AA6E4}">
                <adec:decorative xmlns:adec="http://schemas.microsoft.com/office/drawing/2017/decorative" val="1"/>
              </a:ext>
            </a:extLst>
          </p:cNvPr>
          <p:cNvSpPr/>
          <p:nvPr/>
        </p:nvSpPr>
        <p:spPr>
          <a:xfrm>
            <a:off x="1938074" y="6607484"/>
            <a:ext cx="3375078" cy="0"/>
          </a:xfrm>
          <a:prstGeom prst="line">
            <a:avLst/>
          </a:prstGeom>
          <a:ln w="47625" cap="flat">
            <a:solidFill>
              <a:srgbClr val="FCF0CC"/>
            </a:solidFill>
            <a:prstDash val="solid"/>
            <a:headEnd type="none" w="sm" len="sm"/>
            <a:tailEnd type="none" w="sm" len="sm"/>
          </a:ln>
        </p:spPr>
      </p:sp>
      <p:pic>
        <p:nvPicPr>
          <p:cNvPr id="11" name="Picture 11" descr="A photo of a light and dark brown cat in a house staring at its reflection through a sliding glass door ">
            <a:extLst>
              <a:ext uri="{C183D7F6-B498-43B3-948B-1728B52AA6E4}">
                <adec:decorative xmlns:adec="http://schemas.microsoft.com/office/drawing/2017/decorative" val="0"/>
              </a:ext>
            </a:extLst>
          </p:cNvPr>
          <p:cNvPicPr>
            <a:picLocks noChangeAspect="1"/>
          </p:cNvPicPr>
          <p:nvPr/>
        </p:nvPicPr>
        <p:blipFill>
          <a:blip r:embed="rId9"/>
          <a:srcRect/>
          <a:stretch>
            <a:fillRect/>
          </a:stretch>
        </p:blipFill>
        <p:spPr>
          <a:xfrm>
            <a:off x="13284641" y="516364"/>
            <a:ext cx="4742205" cy="3165422"/>
          </a:xfrm>
          <a:prstGeom prst="rect">
            <a:avLst/>
          </a:prstGeom>
        </p:spPr>
      </p:pic>
      <p:pic>
        <p:nvPicPr>
          <p:cNvPr id="10" name="Picture 10" descr="Several smiling co-workers in a modern office building conference room with all of their hands placed in the center one over the top of the other. ">
            <a:extLst>
              <a:ext uri="{C183D7F6-B498-43B3-948B-1728B52AA6E4}">
                <adec:decorative xmlns:adec="http://schemas.microsoft.com/office/drawing/2017/decorative" val="0"/>
              </a:ext>
            </a:extLst>
          </p:cNvPr>
          <p:cNvPicPr>
            <a:picLocks noChangeAspect="1"/>
          </p:cNvPicPr>
          <p:nvPr/>
        </p:nvPicPr>
        <p:blipFill>
          <a:blip r:embed="rId10"/>
          <a:srcRect l="5583" r="5583"/>
          <a:stretch>
            <a:fillRect/>
          </a:stretch>
        </p:blipFill>
        <p:spPr>
          <a:xfrm>
            <a:off x="8449209" y="2782048"/>
            <a:ext cx="4589816" cy="3442362"/>
          </a:xfrm>
          <a:prstGeom prst="rect">
            <a:avLst/>
          </a:prstGeom>
        </p:spPr>
      </p:pic>
      <p:pic>
        <p:nvPicPr>
          <p:cNvPr id="9" name="Picture 9" descr="An image of a person in a business suit carrying stacks of papers.">
            <a:extLst>
              <a:ext uri="{C183D7F6-B498-43B3-948B-1728B52AA6E4}">
                <adec:decorative xmlns:adec="http://schemas.microsoft.com/office/drawing/2017/decorative" val="0"/>
              </a:ext>
            </a:extLst>
          </p:cNvPr>
          <p:cNvPicPr>
            <a:picLocks noChangeAspect="1"/>
          </p:cNvPicPr>
          <p:nvPr/>
        </p:nvPicPr>
        <p:blipFill>
          <a:blip r:embed="rId11"/>
          <a:srcRect l="5583" r="5583"/>
          <a:stretch>
            <a:fillRect/>
          </a:stretch>
        </p:blipFill>
        <p:spPr>
          <a:xfrm>
            <a:off x="13762361" y="4898400"/>
            <a:ext cx="3974659" cy="2980994"/>
          </a:xfrm>
          <a:prstGeom prst="rect">
            <a:avLst/>
          </a:prstGeom>
        </p:spPr>
      </p:pic>
      <p:sp>
        <p:nvSpPr>
          <p:cNvPr id="14" name="TextBox 13">
            <a:extLst>
              <a:ext uri="{FF2B5EF4-FFF2-40B4-BE49-F238E27FC236}">
                <a16:creationId xmlns:a16="http://schemas.microsoft.com/office/drawing/2014/main" id="{EF0459D5-2C80-4EE6-85A9-77833BFE5C3D}"/>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grpSp>
        <p:nvGrpSpPr>
          <p:cNvPr id="4" name="Group 4">
            <a:extLst>
              <a:ext uri="{C183D7F6-B498-43B3-948B-1728B52AA6E4}">
                <adec:decorative xmlns:adec="http://schemas.microsoft.com/office/drawing/2017/decorative" val="1"/>
              </a:ext>
            </a:extLst>
          </p:cNvPr>
          <p:cNvGrpSpPr/>
          <p:nvPr/>
        </p:nvGrpSpPr>
        <p:grpSpPr>
          <a:xfrm>
            <a:off x="1707783" y="1611321"/>
            <a:ext cx="6990138" cy="7064359"/>
            <a:chOff x="0" y="0"/>
            <a:chExt cx="1841024" cy="1860572"/>
          </a:xfrm>
        </p:grpSpPr>
        <p:sp>
          <p:nvSpPr>
            <p:cNvPr id="5" name="Freeform 5"/>
            <p:cNvSpPr/>
            <p:nvPr/>
          </p:nvSpPr>
          <p:spPr>
            <a:xfrm>
              <a:off x="0" y="0"/>
              <a:ext cx="1841024" cy="1860572"/>
            </a:xfrm>
            <a:custGeom>
              <a:avLst/>
              <a:gdLst/>
              <a:ahLst/>
              <a:cxnLst/>
              <a:rect l="l" t="t" r="r" b="b"/>
              <a:pathLst>
                <a:path w="1841024" h="1860572">
                  <a:moveTo>
                    <a:pt x="0" y="0"/>
                  </a:moveTo>
                  <a:lnTo>
                    <a:pt x="1841024" y="0"/>
                  </a:lnTo>
                  <a:lnTo>
                    <a:pt x="1841024" y="1860572"/>
                  </a:lnTo>
                  <a:lnTo>
                    <a:pt x="0" y="1860572"/>
                  </a:lnTo>
                  <a:close/>
                </a:path>
              </a:pathLst>
            </a:custGeom>
            <a:solidFill>
              <a:srgbClr val="A64253"/>
            </a:solidFill>
          </p:spPr>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3436"/>
                </a:lnSpc>
              </a:pPr>
              <a:endParaRPr/>
            </a:p>
          </p:txBody>
        </p:sp>
      </p:grpSp>
      <p:sp>
        <p:nvSpPr>
          <p:cNvPr id="7" name="TextBox 7"/>
          <p:cNvSpPr txBox="1">
            <a:spLocks noGrp="1"/>
          </p:cNvSpPr>
          <p:nvPr>
            <p:ph type="title" idx="4294967295"/>
          </p:nvPr>
        </p:nvSpPr>
        <p:spPr>
          <a:xfrm>
            <a:off x="2436806" y="2171700"/>
            <a:ext cx="5532090" cy="2923877"/>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384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bg1"/>
                </a:solidFill>
                <a:effectLst/>
                <a:uLnTx/>
                <a:uFillTx/>
                <a:latin typeface="Montserrat Semi-Bold"/>
                <a:ea typeface="+mn-ea"/>
                <a:cs typeface="+mn-cs"/>
              </a:rPr>
              <a:t>FAQ</a:t>
            </a:r>
            <a:br>
              <a:rPr kumimoji="0" lang="en-US" sz="3200" b="0" i="0" u="none" strike="noStrike" kern="1200" cap="none" spc="0" normalizeH="0" baseline="0" noProof="0" dirty="0">
                <a:ln>
                  <a:noFill/>
                </a:ln>
                <a:solidFill>
                  <a:srgbClr val="FCF0CC"/>
                </a:solidFill>
                <a:effectLst/>
                <a:uLnTx/>
                <a:uFillTx/>
                <a:latin typeface="Montserrat Semi-Bold"/>
                <a:ea typeface="+mn-ea"/>
                <a:cs typeface="+mn-cs"/>
              </a:rPr>
            </a:br>
            <a:br>
              <a:rPr kumimoji="0" lang="en-US" sz="3200" b="0" i="0" u="none" strike="noStrike" kern="1200" cap="none" spc="0" normalizeH="0" baseline="0" noProof="0" dirty="0">
                <a:ln>
                  <a:noFill/>
                </a:ln>
                <a:solidFill>
                  <a:srgbClr val="FCF0CC"/>
                </a:solidFill>
                <a:effectLst/>
                <a:uLnTx/>
                <a:uFillTx/>
                <a:latin typeface="Montserrat Semi-Bold"/>
                <a:ea typeface="+mn-ea"/>
                <a:cs typeface="+mn-cs"/>
              </a:rPr>
            </a:br>
            <a:r>
              <a:rPr kumimoji="0" lang="en-US" sz="3200" b="0" i="0" u="none" strike="noStrike" kern="1200" cap="none" spc="0" normalizeH="0" baseline="0" noProof="0" dirty="0">
                <a:ln>
                  <a:noFill/>
                </a:ln>
                <a:solidFill>
                  <a:srgbClr val="FCF0CC"/>
                </a:solidFill>
                <a:effectLst/>
                <a:uLnTx/>
                <a:uFillTx/>
                <a:latin typeface="Montserrat Semi-Bold"/>
                <a:ea typeface="+mn-ea"/>
                <a:cs typeface="+mn-cs"/>
              </a:rPr>
              <a:t>WILL PEOPLE KNOW WHAT YOU MEAN WHEN YOU USE OTHER WORDS?</a:t>
            </a:r>
          </a:p>
        </p:txBody>
      </p:sp>
      <p:sp>
        <p:nvSpPr>
          <p:cNvPr id="15" name="TextBox 15"/>
          <p:cNvSpPr txBox="1"/>
          <p:nvPr/>
        </p:nvSpPr>
        <p:spPr>
          <a:xfrm>
            <a:off x="2436806" y="5608751"/>
            <a:ext cx="5532090" cy="2376678"/>
          </a:xfrm>
          <a:prstGeom prst="rect">
            <a:avLst/>
          </a:prstGeom>
        </p:spPr>
        <p:txBody>
          <a:bodyPr lIns="0" tIns="0" rIns="0" bIns="0" rtlCol="0" anchor="t">
            <a:spAutoFit/>
          </a:bodyPr>
          <a:lstStyle/>
          <a:p>
            <a:pPr>
              <a:lnSpc>
                <a:spcPts val="3180"/>
              </a:lnSpc>
            </a:pPr>
            <a:r>
              <a:rPr lang="en-US" sz="2120" dirty="0">
                <a:solidFill>
                  <a:srgbClr val="FCF0CC"/>
                </a:solidFill>
                <a:latin typeface="Montserrat"/>
              </a:rPr>
              <a:t>Yes. We are not using words that people don’t understand or would never use. People can also gather meaning from context and other cues that a reader would use regardless of the situation.</a:t>
            </a:r>
          </a:p>
          <a:p>
            <a:pPr algn="l">
              <a:lnSpc>
                <a:spcPts val="3180"/>
              </a:lnSpc>
              <a:spcBef>
                <a:spcPct val="0"/>
              </a:spcBef>
            </a:pPr>
            <a:endParaRPr lang="en-US" sz="2120" dirty="0">
              <a:solidFill>
                <a:srgbClr val="FCF0CC"/>
              </a:solidFill>
              <a:latin typeface="Montserrat"/>
            </a:endParaRPr>
          </a:p>
        </p:txBody>
      </p:sp>
      <p:grpSp>
        <p:nvGrpSpPr>
          <p:cNvPr id="2" name="Group 2" descr="Image of a pensive woman wearing a purple blouse. She has long brownish-black hair with tanned skin. She is standing in front of a pinkish, purple backdrop. She is looking to the right and her right index finger on the side of he mouth.">
            <a:extLst>
              <a:ext uri="{C183D7F6-B498-43B3-948B-1728B52AA6E4}">
                <adec:decorative xmlns:adec="http://schemas.microsoft.com/office/drawing/2017/decorative" val="0"/>
              </a:ext>
            </a:extLst>
          </p:cNvPr>
          <p:cNvGrpSpPr/>
          <p:nvPr/>
        </p:nvGrpSpPr>
        <p:grpSpPr>
          <a:xfrm>
            <a:off x="7996074" y="1028700"/>
            <a:ext cx="9263226" cy="8229600"/>
            <a:chOff x="0" y="0"/>
            <a:chExt cx="12350967" cy="10972800"/>
          </a:xfrm>
        </p:grpSpPr>
        <p:pic>
          <p:nvPicPr>
            <p:cNvPr id="3" name="Picture 3"/>
            <p:cNvPicPr>
              <a:picLocks noChangeAspect="1"/>
            </p:cNvPicPr>
            <p:nvPr/>
          </p:nvPicPr>
          <p:blipFill>
            <a:blip r:embed="rId3"/>
            <a:srcRect l="12433" r="12433"/>
            <a:stretch>
              <a:fillRect/>
            </a:stretch>
          </p:blipFill>
          <p:spPr>
            <a:xfrm>
              <a:off x="0" y="0"/>
              <a:ext cx="12350967" cy="10972800"/>
            </a:xfrm>
            <a:prstGeom prst="rect">
              <a:avLst/>
            </a:prstGeom>
          </p:spPr>
        </p:pic>
      </p:grpSp>
      <p:pic>
        <p:nvPicPr>
          <p:cNvPr id="8" name="Picture 8">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294908" y="-290967"/>
            <a:ext cx="4589816" cy="458981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569498" y="7040971"/>
            <a:ext cx="4195111" cy="4233111"/>
          </a:xfrm>
          <a:prstGeom prst="rect">
            <a:avLst/>
          </a:prstGeom>
        </p:spPr>
      </p:pic>
      <p:pic>
        <p:nvPicPr>
          <p:cNvPr id="10" name="Picture 10">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flipH="1" flipV="1">
            <a:off x="14662387" y="-987081"/>
            <a:ext cx="4195111" cy="4233111"/>
          </a:xfrm>
          <a:prstGeom prst="rect">
            <a:avLst/>
          </a:prstGeom>
        </p:spPr>
      </p:pic>
      <p:pic>
        <p:nvPicPr>
          <p:cNvPr id="11" name="Picture 11">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94788" y="-516363"/>
            <a:ext cx="1887041" cy="1032726"/>
          </a:xfrm>
          <a:prstGeom prst="rect">
            <a:avLst/>
          </a:prstGeom>
        </p:spPr>
      </p:pic>
      <p:pic>
        <p:nvPicPr>
          <p:cNvPr id="12" name="Picture 12">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4806171" y="9770637"/>
            <a:ext cx="1887041" cy="1032726"/>
          </a:xfrm>
          <a:prstGeom prst="rect">
            <a:avLst/>
          </a:prstGeom>
        </p:spPr>
      </p:pic>
      <p:pic>
        <p:nvPicPr>
          <p:cNvPr id="13" name="Picture 13">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993092" y="5988151"/>
            <a:ext cx="4589816" cy="4589816"/>
          </a:xfrm>
          <a:prstGeom prst="rect">
            <a:avLst/>
          </a:prstGeom>
        </p:spPr>
      </p:pic>
      <p:sp>
        <p:nvSpPr>
          <p:cNvPr id="14" name="AutoShape 14">
            <a:extLst>
              <a:ext uri="{C183D7F6-B498-43B3-948B-1728B52AA6E4}">
                <adec:decorative xmlns:adec="http://schemas.microsoft.com/office/drawing/2017/decorative" val="1"/>
              </a:ext>
            </a:extLst>
          </p:cNvPr>
          <p:cNvSpPr/>
          <p:nvPr/>
        </p:nvSpPr>
        <p:spPr>
          <a:xfrm rot="-5400000">
            <a:off x="-3590925" y="4619625"/>
            <a:ext cx="9258300" cy="0"/>
          </a:xfrm>
          <a:prstGeom prst="line">
            <a:avLst/>
          </a:prstGeom>
          <a:ln w="19050" cap="flat">
            <a:solidFill>
              <a:srgbClr val="FAF4F0"/>
            </a:solidFill>
            <a:prstDash val="solid"/>
            <a:headEnd type="none" w="sm" len="sm"/>
            <a:tailEnd type="none" w="sm" len="sm"/>
          </a:ln>
        </p:spPr>
      </p:sp>
      <p:sp>
        <p:nvSpPr>
          <p:cNvPr id="17" name="TextBox 16">
            <a:extLst>
              <a:ext uri="{FF2B5EF4-FFF2-40B4-BE49-F238E27FC236}">
                <a16:creationId xmlns:a16="http://schemas.microsoft.com/office/drawing/2014/main" id="{6B5591DC-389B-4B1D-8F2C-1AB5E0A4449F}"/>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14</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grpSp>
        <p:nvGrpSpPr>
          <p:cNvPr id="4" name="Group 4">
            <a:extLst>
              <a:ext uri="{C183D7F6-B498-43B3-948B-1728B52AA6E4}">
                <adec:decorative xmlns:adec="http://schemas.microsoft.com/office/drawing/2017/decorative" val="1"/>
              </a:ext>
            </a:extLst>
          </p:cNvPr>
          <p:cNvGrpSpPr/>
          <p:nvPr/>
        </p:nvGrpSpPr>
        <p:grpSpPr>
          <a:xfrm>
            <a:off x="1707783" y="1611321"/>
            <a:ext cx="6990138" cy="7064359"/>
            <a:chOff x="0" y="0"/>
            <a:chExt cx="1841024" cy="1860572"/>
          </a:xfrm>
        </p:grpSpPr>
        <p:sp>
          <p:nvSpPr>
            <p:cNvPr id="5" name="Freeform 5"/>
            <p:cNvSpPr/>
            <p:nvPr/>
          </p:nvSpPr>
          <p:spPr>
            <a:xfrm>
              <a:off x="0" y="0"/>
              <a:ext cx="1841024" cy="1860572"/>
            </a:xfrm>
            <a:custGeom>
              <a:avLst/>
              <a:gdLst/>
              <a:ahLst/>
              <a:cxnLst/>
              <a:rect l="l" t="t" r="r" b="b"/>
              <a:pathLst>
                <a:path w="1841024" h="1860572">
                  <a:moveTo>
                    <a:pt x="0" y="0"/>
                  </a:moveTo>
                  <a:lnTo>
                    <a:pt x="1841024" y="0"/>
                  </a:lnTo>
                  <a:lnTo>
                    <a:pt x="1841024" y="1860572"/>
                  </a:lnTo>
                  <a:lnTo>
                    <a:pt x="0" y="1860572"/>
                  </a:lnTo>
                  <a:close/>
                </a:path>
              </a:pathLst>
            </a:custGeom>
            <a:solidFill>
              <a:srgbClr val="A64253"/>
            </a:solidFill>
          </p:spPr>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3436"/>
                </a:lnSpc>
              </a:pPr>
              <a:endParaRPr/>
            </a:p>
          </p:txBody>
        </p:sp>
      </p:grpSp>
      <p:sp>
        <p:nvSpPr>
          <p:cNvPr id="7" name="TextBox 7"/>
          <p:cNvSpPr txBox="1">
            <a:spLocks noGrp="1"/>
          </p:cNvSpPr>
          <p:nvPr>
            <p:ph type="title" idx="4294967295"/>
          </p:nvPr>
        </p:nvSpPr>
        <p:spPr>
          <a:xfrm>
            <a:off x="2436806" y="2324100"/>
            <a:ext cx="5532090" cy="2436564"/>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384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bg1"/>
                </a:solidFill>
                <a:effectLst/>
                <a:uLnTx/>
                <a:uFillTx/>
                <a:latin typeface="Montserrat Semi-Bold"/>
                <a:ea typeface="+mn-ea"/>
                <a:cs typeface="+mn-cs"/>
              </a:rPr>
              <a:t>FAQ </a:t>
            </a:r>
            <a:br>
              <a:rPr kumimoji="0" lang="en-US" sz="3200" b="0" i="0" u="none" strike="noStrike" kern="1200" cap="none" spc="0" normalizeH="0" baseline="0" noProof="0" dirty="0">
                <a:ln>
                  <a:noFill/>
                </a:ln>
                <a:solidFill>
                  <a:srgbClr val="FCF0CC"/>
                </a:solidFill>
                <a:effectLst/>
                <a:uLnTx/>
                <a:uFillTx/>
                <a:latin typeface="Montserrat Semi-Bold"/>
                <a:ea typeface="+mn-ea"/>
                <a:cs typeface="+mn-cs"/>
              </a:rPr>
            </a:br>
            <a:br>
              <a:rPr kumimoji="0" lang="en-US" sz="3200" b="0" i="0" u="none" strike="noStrike" kern="1200" cap="none" spc="0" normalizeH="0" baseline="0" noProof="0" dirty="0">
                <a:ln>
                  <a:noFill/>
                </a:ln>
                <a:solidFill>
                  <a:srgbClr val="FCF0CC"/>
                </a:solidFill>
                <a:effectLst/>
                <a:uLnTx/>
                <a:uFillTx/>
                <a:latin typeface="Montserrat Semi-Bold"/>
                <a:ea typeface="+mn-ea"/>
                <a:cs typeface="+mn-cs"/>
              </a:rPr>
            </a:br>
            <a:br>
              <a:rPr kumimoji="0" lang="en-US" sz="3200" b="0" i="0" u="none" strike="noStrike" kern="1200" cap="none" spc="0" normalizeH="0" baseline="0" noProof="0" dirty="0">
                <a:ln>
                  <a:noFill/>
                </a:ln>
                <a:solidFill>
                  <a:srgbClr val="FCF0CC"/>
                </a:solidFill>
                <a:effectLst/>
                <a:uLnTx/>
                <a:uFillTx/>
                <a:latin typeface="Montserrat Semi-Bold"/>
                <a:ea typeface="+mn-ea"/>
                <a:cs typeface="+mn-cs"/>
              </a:rPr>
            </a:br>
            <a:r>
              <a:rPr kumimoji="0" lang="en-US" sz="3200" b="0" i="0" u="none" strike="noStrike" kern="1200" cap="none" spc="0" normalizeH="0" baseline="0" noProof="0" dirty="0">
                <a:ln>
                  <a:noFill/>
                </a:ln>
                <a:solidFill>
                  <a:srgbClr val="FCF0CC"/>
                </a:solidFill>
                <a:effectLst/>
                <a:uLnTx/>
                <a:uFillTx/>
                <a:latin typeface="Montserrat Semi-Bold"/>
                <a:ea typeface="+mn-ea"/>
                <a:cs typeface="+mn-cs"/>
              </a:rPr>
              <a:t>DOESN'T IT MAKE YOUR DOCUMENT WORDY?</a:t>
            </a:r>
          </a:p>
        </p:txBody>
      </p:sp>
      <p:sp>
        <p:nvSpPr>
          <p:cNvPr id="15" name="TextBox 15"/>
          <p:cNvSpPr txBox="1"/>
          <p:nvPr/>
        </p:nvSpPr>
        <p:spPr>
          <a:xfrm>
            <a:off x="2436806" y="5608751"/>
            <a:ext cx="5532090" cy="1576578"/>
          </a:xfrm>
          <a:prstGeom prst="rect">
            <a:avLst/>
          </a:prstGeom>
        </p:spPr>
        <p:txBody>
          <a:bodyPr lIns="0" tIns="0" rIns="0" bIns="0" rtlCol="0" anchor="t">
            <a:spAutoFit/>
          </a:bodyPr>
          <a:lstStyle/>
          <a:p>
            <a:pPr algn="l">
              <a:lnSpc>
                <a:spcPts val="3180"/>
              </a:lnSpc>
              <a:spcBef>
                <a:spcPct val="0"/>
              </a:spcBef>
            </a:pPr>
            <a:r>
              <a:rPr lang="en-US" sz="2120" dirty="0">
                <a:solidFill>
                  <a:srgbClr val="FCF0CC"/>
                </a:solidFill>
                <a:latin typeface="Montserrat"/>
              </a:rPr>
              <a:t>I don't think so. The Elements of Style encourages writers to omit needless words. While more words are used, they are not unnecessary.</a:t>
            </a:r>
          </a:p>
        </p:txBody>
      </p:sp>
      <p:grpSp>
        <p:nvGrpSpPr>
          <p:cNvPr id="2" name="Group 2" descr="An inquisitive tanned skin man with a well groomed goatee and chin strap. His right eyebrow is raised high. He has short brownish-black hair and is wearing a white and blue shirt.">
            <a:extLst>
              <a:ext uri="{C183D7F6-B498-43B3-948B-1728B52AA6E4}">
                <adec:decorative xmlns:adec="http://schemas.microsoft.com/office/drawing/2017/decorative" val="0"/>
              </a:ext>
            </a:extLst>
          </p:cNvPr>
          <p:cNvGrpSpPr/>
          <p:nvPr/>
        </p:nvGrpSpPr>
        <p:grpSpPr>
          <a:xfrm>
            <a:off x="7996074" y="1028700"/>
            <a:ext cx="9263226" cy="8229600"/>
            <a:chOff x="0" y="0"/>
            <a:chExt cx="12350967" cy="10972800"/>
          </a:xfrm>
        </p:grpSpPr>
        <p:pic>
          <p:nvPicPr>
            <p:cNvPr id="3" name="Picture 3"/>
            <p:cNvPicPr>
              <a:picLocks noChangeAspect="1"/>
            </p:cNvPicPr>
            <p:nvPr/>
          </p:nvPicPr>
          <p:blipFill>
            <a:blip r:embed="rId3"/>
            <a:srcRect l="17709" r="17709"/>
            <a:stretch>
              <a:fillRect/>
            </a:stretch>
          </p:blipFill>
          <p:spPr>
            <a:xfrm>
              <a:off x="0" y="0"/>
              <a:ext cx="12350967" cy="10972800"/>
            </a:xfrm>
            <a:prstGeom prst="rect">
              <a:avLst/>
            </a:prstGeom>
          </p:spPr>
        </p:pic>
      </p:grpSp>
      <p:pic>
        <p:nvPicPr>
          <p:cNvPr id="8" name="Picture 8">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294908" y="-290967"/>
            <a:ext cx="4589816" cy="458981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569498" y="7040971"/>
            <a:ext cx="4195111" cy="4233111"/>
          </a:xfrm>
          <a:prstGeom prst="rect">
            <a:avLst/>
          </a:prstGeom>
        </p:spPr>
      </p:pic>
      <p:pic>
        <p:nvPicPr>
          <p:cNvPr id="10" name="Picture 10">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flipH="1" flipV="1">
            <a:off x="14662387" y="-987081"/>
            <a:ext cx="4195111" cy="4233111"/>
          </a:xfrm>
          <a:prstGeom prst="rect">
            <a:avLst/>
          </a:prstGeom>
        </p:spPr>
      </p:pic>
      <p:pic>
        <p:nvPicPr>
          <p:cNvPr id="11" name="Picture 11">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94788" y="-516363"/>
            <a:ext cx="1887041" cy="1032726"/>
          </a:xfrm>
          <a:prstGeom prst="rect">
            <a:avLst/>
          </a:prstGeom>
        </p:spPr>
      </p:pic>
      <p:pic>
        <p:nvPicPr>
          <p:cNvPr id="12" name="Picture 12">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4806171" y="9770637"/>
            <a:ext cx="1887041" cy="1032726"/>
          </a:xfrm>
          <a:prstGeom prst="rect">
            <a:avLst/>
          </a:prstGeom>
        </p:spPr>
      </p:pic>
      <p:pic>
        <p:nvPicPr>
          <p:cNvPr id="13" name="Picture 13">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993092" y="5988151"/>
            <a:ext cx="4589816" cy="4589816"/>
          </a:xfrm>
          <a:prstGeom prst="rect">
            <a:avLst/>
          </a:prstGeom>
        </p:spPr>
      </p:pic>
      <p:sp>
        <p:nvSpPr>
          <p:cNvPr id="14" name="AutoShape 14">
            <a:extLst>
              <a:ext uri="{C183D7F6-B498-43B3-948B-1728B52AA6E4}">
                <adec:decorative xmlns:adec="http://schemas.microsoft.com/office/drawing/2017/decorative" val="1"/>
              </a:ext>
            </a:extLst>
          </p:cNvPr>
          <p:cNvSpPr/>
          <p:nvPr/>
        </p:nvSpPr>
        <p:spPr>
          <a:xfrm rot="-5400000">
            <a:off x="-3590925" y="4619625"/>
            <a:ext cx="9258300" cy="0"/>
          </a:xfrm>
          <a:prstGeom prst="line">
            <a:avLst/>
          </a:prstGeom>
          <a:ln w="19050" cap="flat">
            <a:solidFill>
              <a:srgbClr val="FAF4F0"/>
            </a:solidFill>
            <a:prstDash val="solid"/>
            <a:headEnd type="none" w="sm" len="sm"/>
            <a:tailEnd type="none" w="sm" len="sm"/>
          </a:ln>
        </p:spPr>
      </p:sp>
      <p:sp>
        <p:nvSpPr>
          <p:cNvPr id="17" name="TextBox 16">
            <a:extLst>
              <a:ext uri="{FF2B5EF4-FFF2-40B4-BE49-F238E27FC236}">
                <a16:creationId xmlns:a16="http://schemas.microsoft.com/office/drawing/2014/main" id="{C08B2168-DB38-4720-AA64-E42FF4EA169B}"/>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15</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grpSp>
        <p:nvGrpSpPr>
          <p:cNvPr id="4" name="Group 4">
            <a:extLst>
              <a:ext uri="{C183D7F6-B498-43B3-948B-1728B52AA6E4}">
                <adec:decorative xmlns:adec="http://schemas.microsoft.com/office/drawing/2017/decorative" val="1"/>
              </a:ext>
            </a:extLst>
          </p:cNvPr>
          <p:cNvGrpSpPr/>
          <p:nvPr/>
        </p:nvGrpSpPr>
        <p:grpSpPr>
          <a:xfrm>
            <a:off x="1707783" y="1611321"/>
            <a:ext cx="6990138" cy="7064359"/>
            <a:chOff x="0" y="0"/>
            <a:chExt cx="1841024" cy="1860572"/>
          </a:xfrm>
        </p:grpSpPr>
        <p:sp>
          <p:nvSpPr>
            <p:cNvPr id="5" name="Freeform 5"/>
            <p:cNvSpPr/>
            <p:nvPr/>
          </p:nvSpPr>
          <p:spPr>
            <a:xfrm>
              <a:off x="0" y="0"/>
              <a:ext cx="1841024" cy="1860572"/>
            </a:xfrm>
            <a:custGeom>
              <a:avLst/>
              <a:gdLst/>
              <a:ahLst/>
              <a:cxnLst/>
              <a:rect l="l" t="t" r="r" b="b"/>
              <a:pathLst>
                <a:path w="1841024" h="1860572">
                  <a:moveTo>
                    <a:pt x="0" y="0"/>
                  </a:moveTo>
                  <a:lnTo>
                    <a:pt x="1841024" y="0"/>
                  </a:lnTo>
                  <a:lnTo>
                    <a:pt x="1841024" y="1860572"/>
                  </a:lnTo>
                  <a:lnTo>
                    <a:pt x="0" y="1860572"/>
                  </a:lnTo>
                  <a:close/>
                </a:path>
              </a:pathLst>
            </a:custGeom>
            <a:solidFill>
              <a:srgbClr val="A64253"/>
            </a:solidFill>
          </p:spPr>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3436"/>
                </a:lnSpc>
              </a:pPr>
              <a:endParaRPr/>
            </a:p>
          </p:txBody>
        </p:sp>
      </p:grpSp>
      <p:sp>
        <p:nvSpPr>
          <p:cNvPr id="7" name="TextBox 7"/>
          <p:cNvSpPr txBox="1">
            <a:spLocks noGrp="1"/>
          </p:cNvSpPr>
          <p:nvPr>
            <p:ph type="title" idx="4294967295"/>
          </p:nvPr>
        </p:nvSpPr>
        <p:spPr>
          <a:xfrm>
            <a:off x="2436806" y="2171700"/>
            <a:ext cx="5532090" cy="2923877"/>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384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bg1"/>
                </a:solidFill>
                <a:effectLst/>
                <a:uLnTx/>
                <a:uFillTx/>
                <a:latin typeface="Montserrat Semi-Bold"/>
                <a:ea typeface="+mn-ea"/>
                <a:cs typeface="+mn-cs"/>
              </a:rPr>
              <a:t>FAQ </a:t>
            </a:r>
            <a:br>
              <a:rPr kumimoji="0" lang="en-US" sz="3200" b="0" i="0" u="none" strike="noStrike" kern="1200" cap="none" spc="0" normalizeH="0" baseline="0" noProof="0" dirty="0">
                <a:ln>
                  <a:noFill/>
                </a:ln>
                <a:solidFill>
                  <a:srgbClr val="FCF0CC"/>
                </a:solidFill>
                <a:effectLst/>
                <a:uLnTx/>
                <a:uFillTx/>
                <a:latin typeface="Montserrat Semi-Bold"/>
                <a:ea typeface="+mn-ea"/>
                <a:cs typeface="+mn-cs"/>
              </a:rPr>
            </a:br>
            <a:br>
              <a:rPr kumimoji="0" lang="en-US" sz="3200" b="0" i="0" u="none" strike="noStrike" kern="1200" cap="none" spc="0" normalizeH="0" baseline="0" noProof="0" dirty="0">
                <a:ln>
                  <a:noFill/>
                </a:ln>
                <a:solidFill>
                  <a:srgbClr val="FCF0CC"/>
                </a:solidFill>
                <a:effectLst/>
                <a:uLnTx/>
                <a:uFillTx/>
                <a:latin typeface="Montserrat Semi-Bold"/>
                <a:ea typeface="+mn-ea"/>
                <a:cs typeface="+mn-cs"/>
              </a:rPr>
            </a:br>
            <a:r>
              <a:rPr kumimoji="0" lang="en-US" sz="3200" b="0" i="0" u="none" strike="noStrike" kern="1200" cap="none" spc="0" normalizeH="0" baseline="0" noProof="0" dirty="0">
                <a:ln>
                  <a:noFill/>
                </a:ln>
                <a:solidFill>
                  <a:srgbClr val="FCF0CC"/>
                </a:solidFill>
                <a:effectLst/>
                <a:uLnTx/>
                <a:uFillTx/>
                <a:latin typeface="Montserrat Semi-Bold"/>
                <a:ea typeface="+mn-ea"/>
                <a:cs typeface="+mn-cs"/>
              </a:rPr>
              <a:t>DO YOU HAVE TO GO BACK AND CHANGE ALL OF YOUR PAST PUBLICATIONS?</a:t>
            </a:r>
          </a:p>
        </p:txBody>
      </p:sp>
      <p:sp>
        <p:nvSpPr>
          <p:cNvPr id="15" name="TextBox 15"/>
          <p:cNvSpPr txBox="1"/>
          <p:nvPr/>
        </p:nvSpPr>
        <p:spPr>
          <a:xfrm>
            <a:off x="2436806" y="5608751"/>
            <a:ext cx="5532090" cy="1576578"/>
          </a:xfrm>
          <a:prstGeom prst="rect">
            <a:avLst/>
          </a:prstGeom>
        </p:spPr>
        <p:txBody>
          <a:bodyPr lIns="0" tIns="0" rIns="0" bIns="0" rtlCol="0" anchor="t">
            <a:spAutoFit/>
          </a:bodyPr>
          <a:lstStyle/>
          <a:p>
            <a:pPr algn="l">
              <a:lnSpc>
                <a:spcPts val="3180"/>
              </a:lnSpc>
              <a:spcBef>
                <a:spcPct val="0"/>
              </a:spcBef>
            </a:pPr>
            <a:r>
              <a:rPr lang="en-US" sz="2120" dirty="0">
                <a:solidFill>
                  <a:srgbClr val="FCF0CC"/>
                </a:solidFill>
                <a:latin typeface="Montserrat"/>
              </a:rPr>
              <a:t>No. We fix the language in past publications as they are updated for different purposes. If there are no updates, the document stays the same.</a:t>
            </a:r>
          </a:p>
        </p:txBody>
      </p:sp>
      <p:grpSp>
        <p:nvGrpSpPr>
          <p:cNvPr id="2" name="Group 2" descr="A photo of an unsure woman pursing her lips down and to the right. She is in front of a pink backdrop. She has straight black shoulder length hair and is wearing small hoop earrings, a necklace, and a pea colored shirt.">
            <a:extLst>
              <a:ext uri="{C183D7F6-B498-43B3-948B-1728B52AA6E4}">
                <adec:decorative xmlns:adec="http://schemas.microsoft.com/office/drawing/2017/decorative" val="0"/>
              </a:ext>
            </a:extLst>
          </p:cNvPr>
          <p:cNvGrpSpPr/>
          <p:nvPr/>
        </p:nvGrpSpPr>
        <p:grpSpPr>
          <a:xfrm>
            <a:off x="7996074" y="1028700"/>
            <a:ext cx="9263226" cy="8229600"/>
            <a:chOff x="0" y="0"/>
            <a:chExt cx="12350967" cy="10972800"/>
          </a:xfrm>
        </p:grpSpPr>
        <p:pic>
          <p:nvPicPr>
            <p:cNvPr id="3" name="Picture 3"/>
            <p:cNvPicPr>
              <a:picLocks noChangeAspect="1"/>
            </p:cNvPicPr>
            <p:nvPr/>
          </p:nvPicPr>
          <p:blipFill>
            <a:blip r:embed="rId3"/>
            <a:srcRect l="15387" r="15387"/>
            <a:stretch>
              <a:fillRect/>
            </a:stretch>
          </p:blipFill>
          <p:spPr>
            <a:xfrm>
              <a:off x="0" y="0"/>
              <a:ext cx="12350967" cy="10972800"/>
            </a:xfrm>
            <a:prstGeom prst="rect">
              <a:avLst/>
            </a:prstGeom>
          </p:spPr>
        </p:pic>
      </p:grpSp>
      <p:pic>
        <p:nvPicPr>
          <p:cNvPr id="8" name="Picture 8">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294908" y="-290967"/>
            <a:ext cx="4589816" cy="458981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569498" y="7040971"/>
            <a:ext cx="4195111" cy="4233111"/>
          </a:xfrm>
          <a:prstGeom prst="rect">
            <a:avLst/>
          </a:prstGeom>
        </p:spPr>
      </p:pic>
      <p:pic>
        <p:nvPicPr>
          <p:cNvPr id="10" name="Picture 10">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flipH="1" flipV="1">
            <a:off x="14662387" y="-987081"/>
            <a:ext cx="4195111" cy="4233111"/>
          </a:xfrm>
          <a:prstGeom prst="rect">
            <a:avLst/>
          </a:prstGeom>
        </p:spPr>
      </p:pic>
      <p:pic>
        <p:nvPicPr>
          <p:cNvPr id="11" name="Picture 11">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94788" y="-516363"/>
            <a:ext cx="1887041" cy="1032726"/>
          </a:xfrm>
          <a:prstGeom prst="rect">
            <a:avLst/>
          </a:prstGeom>
        </p:spPr>
      </p:pic>
      <p:pic>
        <p:nvPicPr>
          <p:cNvPr id="12" name="Picture 12">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4806171" y="9770637"/>
            <a:ext cx="1887041" cy="1032726"/>
          </a:xfrm>
          <a:prstGeom prst="rect">
            <a:avLst/>
          </a:prstGeom>
        </p:spPr>
      </p:pic>
      <p:pic>
        <p:nvPicPr>
          <p:cNvPr id="13" name="Picture 13">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993092" y="5988151"/>
            <a:ext cx="4589816" cy="4589816"/>
          </a:xfrm>
          <a:prstGeom prst="rect">
            <a:avLst/>
          </a:prstGeom>
        </p:spPr>
      </p:pic>
      <p:sp>
        <p:nvSpPr>
          <p:cNvPr id="14" name="AutoShape 14">
            <a:extLst>
              <a:ext uri="{C183D7F6-B498-43B3-948B-1728B52AA6E4}">
                <adec:decorative xmlns:adec="http://schemas.microsoft.com/office/drawing/2017/decorative" val="1"/>
              </a:ext>
            </a:extLst>
          </p:cNvPr>
          <p:cNvSpPr/>
          <p:nvPr/>
        </p:nvSpPr>
        <p:spPr>
          <a:xfrm rot="-5400000">
            <a:off x="-3590925" y="4619625"/>
            <a:ext cx="9258300" cy="0"/>
          </a:xfrm>
          <a:prstGeom prst="line">
            <a:avLst/>
          </a:prstGeom>
          <a:ln w="19050" cap="flat">
            <a:solidFill>
              <a:srgbClr val="FAF4F0"/>
            </a:solidFill>
            <a:prstDash val="solid"/>
            <a:headEnd type="none" w="sm" len="sm"/>
            <a:tailEnd type="none" w="sm" len="sm"/>
          </a:ln>
        </p:spPr>
      </p:sp>
      <p:sp>
        <p:nvSpPr>
          <p:cNvPr id="17" name="TextBox 16">
            <a:extLst>
              <a:ext uri="{FF2B5EF4-FFF2-40B4-BE49-F238E27FC236}">
                <a16:creationId xmlns:a16="http://schemas.microsoft.com/office/drawing/2014/main" id="{CC2BBB95-0BCC-4762-BD30-2A2DB151C497}"/>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16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grpSp>
        <p:nvGrpSpPr>
          <p:cNvPr id="4" name="Group 4">
            <a:extLst>
              <a:ext uri="{C183D7F6-B498-43B3-948B-1728B52AA6E4}">
                <adec:decorative xmlns:adec="http://schemas.microsoft.com/office/drawing/2017/decorative" val="1"/>
              </a:ext>
            </a:extLst>
          </p:cNvPr>
          <p:cNvGrpSpPr/>
          <p:nvPr/>
        </p:nvGrpSpPr>
        <p:grpSpPr>
          <a:xfrm>
            <a:off x="1707783" y="1611321"/>
            <a:ext cx="6990138" cy="7064359"/>
            <a:chOff x="0" y="0"/>
            <a:chExt cx="1841024" cy="1860572"/>
          </a:xfrm>
        </p:grpSpPr>
        <p:sp>
          <p:nvSpPr>
            <p:cNvPr id="5" name="Freeform 5"/>
            <p:cNvSpPr/>
            <p:nvPr/>
          </p:nvSpPr>
          <p:spPr>
            <a:xfrm>
              <a:off x="0" y="0"/>
              <a:ext cx="1841024" cy="1860572"/>
            </a:xfrm>
            <a:custGeom>
              <a:avLst/>
              <a:gdLst/>
              <a:ahLst/>
              <a:cxnLst/>
              <a:rect l="l" t="t" r="r" b="b"/>
              <a:pathLst>
                <a:path w="1841024" h="1860572">
                  <a:moveTo>
                    <a:pt x="0" y="0"/>
                  </a:moveTo>
                  <a:lnTo>
                    <a:pt x="1841024" y="0"/>
                  </a:lnTo>
                  <a:lnTo>
                    <a:pt x="1841024" y="1860572"/>
                  </a:lnTo>
                  <a:lnTo>
                    <a:pt x="0" y="1860572"/>
                  </a:lnTo>
                  <a:close/>
                </a:path>
              </a:pathLst>
            </a:custGeom>
            <a:solidFill>
              <a:srgbClr val="A64253"/>
            </a:solidFill>
          </p:spPr>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3436"/>
                </a:lnSpc>
              </a:pPr>
              <a:endParaRPr/>
            </a:p>
          </p:txBody>
        </p:sp>
      </p:grpSp>
      <p:sp>
        <p:nvSpPr>
          <p:cNvPr id="7" name="TextBox 7"/>
          <p:cNvSpPr txBox="1">
            <a:spLocks noGrp="1"/>
          </p:cNvSpPr>
          <p:nvPr>
            <p:ph type="title" idx="4294967295"/>
          </p:nvPr>
        </p:nvSpPr>
        <p:spPr>
          <a:xfrm>
            <a:off x="2436806" y="2171700"/>
            <a:ext cx="5532090" cy="2923877"/>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3840"/>
              </a:lnSpc>
              <a:spcBef>
                <a:spcPct val="0"/>
              </a:spcBef>
              <a:spcAft>
                <a:spcPts val="0"/>
              </a:spcAft>
              <a:buClrTx/>
              <a:buSzTx/>
              <a:buFontTx/>
              <a:buNone/>
              <a:tabLst/>
              <a:defRPr/>
            </a:pPr>
            <a:r>
              <a:rPr lang="en-US" sz="3200" dirty="0">
                <a:solidFill>
                  <a:schemeClr val="bg1"/>
                </a:solidFill>
                <a:latin typeface="Montserrat Semi-Bold"/>
                <a:ea typeface="+mn-ea"/>
                <a:cs typeface="+mn-cs"/>
              </a:rPr>
              <a:t>FAQ</a:t>
            </a:r>
            <a:r>
              <a:rPr lang="en-US" sz="3200" dirty="0">
                <a:solidFill>
                  <a:srgbClr val="FCF0CC"/>
                </a:solidFill>
                <a:latin typeface="Montserrat Semi-Bold"/>
                <a:ea typeface="+mn-ea"/>
                <a:cs typeface="+mn-cs"/>
              </a:rPr>
              <a:t> </a:t>
            </a:r>
            <a:br>
              <a:rPr lang="en-US" sz="3200" dirty="0">
                <a:solidFill>
                  <a:srgbClr val="FCF0CC"/>
                </a:solidFill>
                <a:latin typeface="Montserrat Semi-Bold"/>
                <a:ea typeface="+mn-ea"/>
                <a:cs typeface="+mn-cs"/>
              </a:rPr>
            </a:br>
            <a:br>
              <a:rPr lang="en-US" sz="3200" dirty="0">
                <a:solidFill>
                  <a:srgbClr val="FCF0CC"/>
                </a:solidFill>
                <a:latin typeface="Montserrat Semi-Bold"/>
                <a:ea typeface="+mn-ea"/>
                <a:cs typeface="+mn-cs"/>
              </a:rPr>
            </a:br>
            <a:r>
              <a:rPr kumimoji="0" lang="en-US" sz="3200" b="0" i="0" u="none" strike="noStrike" kern="1200" cap="none" spc="0" normalizeH="0" baseline="0" noProof="0" dirty="0">
                <a:ln>
                  <a:noFill/>
                </a:ln>
                <a:solidFill>
                  <a:srgbClr val="FCF0CC"/>
                </a:solidFill>
                <a:effectLst/>
                <a:uLnTx/>
                <a:uFillTx/>
                <a:latin typeface="Montserrat Semi-Bold"/>
                <a:ea typeface="+mn-ea"/>
                <a:cs typeface="+mn-cs"/>
              </a:rPr>
              <a:t>DO YOU CHANGE THE NAMES OF PROGRAMS THAT USE THE OLD WORDS?</a:t>
            </a:r>
          </a:p>
        </p:txBody>
      </p:sp>
      <p:sp>
        <p:nvSpPr>
          <p:cNvPr id="15" name="TextBox 15"/>
          <p:cNvSpPr txBox="1"/>
          <p:nvPr/>
        </p:nvSpPr>
        <p:spPr>
          <a:xfrm>
            <a:off x="2436806" y="5608751"/>
            <a:ext cx="5532090" cy="1576578"/>
          </a:xfrm>
          <a:prstGeom prst="rect">
            <a:avLst/>
          </a:prstGeom>
        </p:spPr>
        <p:txBody>
          <a:bodyPr lIns="0" tIns="0" rIns="0" bIns="0" rtlCol="0" anchor="t">
            <a:spAutoFit/>
          </a:bodyPr>
          <a:lstStyle/>
          <a:p>
            <a:pPr algn="l">
              <a:lnSpc>
                <a:spcPts val="3180"/>
              </a:lnSpc>
              <a:spcBef>
                <a:spcPct val="0"/>
              </a:spcBef>
            </a:pPr>
            <a:r>
              <a:rPr lang="en-US" sz="2120" dirty="0">
                <a:solidFill>
                  <a:srgbClr val="FCF0CC"/>
                </a:solidFill>
                <a:latin typeface="Montserrat"/>
              </a:rPr>
              <a:t>No. If an old word is part of the title of an existing program, we continue to use the old word in the title only. Elsewhere in the document we use a variant.</a:t>
            </a:r>
          </a:p>
        </p:txBody>
      </p:sp>
      <p:grpSp>
        <p:nvGrpSpPr>
          <p:cNvPr id="2" name="Group 2" descr="A photo of a confused woman pursing her lips to one side. She is in front of a white backdrop. She has curly shoulder length brown hair and is wearing hoop earrings and a black and white horizontally striped t-shirt. ">
            <a:extLst>
              <a:ext uri="{C183D7F6-B498-43B3-948B-1728B52AA6E4}">
                <adec:decorative xmlns:adec="http://schemas.microsoft.com/office/drawing/2017/decorative" val="0"/>
              </a:ext>
            </a:extLst>
          </p:cNvPr>
          <p:cNvGrpSpPr/>
          <p:nvPr/>
        </p:nvGrpSpPr>
        <p:grpSpPr>
          <a:xfrm>
            <a:off x="7996074" y="1028700"/>
            <a:ext cx="9263226" cy="8229600"/>
            <a:chOff x="0" y="0"/>
            <a:chExt cx="12350967" cy="10972800"/>
          </a:xfrm>
        </p:grpSpPr>
        <p:pic>
          <p:nvPicPr>
            <p:cNvPr id="3" name="Picture 3"/>
            <p:cNvPicPr>
              <a:picLocks noChangeAspect="1"/>
            </p:cNvPicPr>
            <p:nvPr/>
          </p:nvPicPr>
          <p:blipFill>
            <a:blip r:embed="rId3"/>
            <a:srcRect t="12964" b="12964"/>
            <a:stretch>
              <a:fillRect/>
            </a:stretch>
          </p:blipFill>
          <p:spPr>
            <a:xfrm>
              <a:off x="0" y="0"/>
              <a:ext cx="12350967" cy="10972800"/>
            </a:xfrm>
            <a:prstGeom prst="rect">
              <a:avLst/>
            </a:prstGeom>
          </p:spPr>
        </p:pic>
      </p:grpSp>
      <p:pic>
        <p:nvPicPr>
          <p:cNvPr id="8" name="Picture 8">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294908" y="-290967"/>
            <a:ext cx="4589816" cy="458981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569498" y="7040971"/>
            <a:ext cx="4195111" cy="4233111"/>
          </a:xfrm>
          <a:prstGeom prst="rect">
            <a:avLst/>
          </a:prstGeom>
        </p:spPr>
      </p:pic>
      <p:pic>
        <p:nvPicPr>
          <p:cNvPr id="10" name="Picture 10">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flipH="1" flipV="1">
            <a:off x="14662387" y="-987081"/>
            <a:ext cx="4195111" cy="4233111"/>
          </a:xfrm>
          <a:prstGeom prst="rect">
            <a:avLst/>
          </a:prstGeom>
        </p:spPr>
      </p:pic>
      <p:pic>
        <p:nvPicPr>
          <p:cNvPr id="11" name="Picture 11">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94788" y="-516363"/>
            <a:ext cx="1887041" cy="1032726"/>
          </a:xfrm>
          <a:prstGeom prst="rect">
            <a:avLst/>
          </a:prstGeom>
        </p:spPr>
      </p:pic>
      <p:pic>
        <p:nvPicPr>
          <p:cNvPr id="12" name="Picture 12">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4806171" y="9770637"/>
            <a:ext cx="1887041" cy="1032726"/>
          </a:xfrm>
          <a:prstGeom prst="rect">
            <a:avLst/>
          </a:prstGeom>
        </p:spPr>
      </p:pic>
      <p:pic>
        <p:nvPicPr>
          <p:cNvPr id="13" name="Picture 13">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993092" y="5988151"/>
            <a:ext cx="4589816" cy="4589816"/>
          </a:xfrm>
          <a:prstGeom prst="rect">
            <a:avLst/>
          </a:prstGeom>
        </p:spPr>
      </p:pic>
      <p:sp>
        <p:nvSpPr>
          <p:cNvPr id="14" name="AutoShape 14">
            <a:extLst>
              <a:ext uri="{C183D7F6-B498-43B3-948B-1728B52AA6E4}">
                <adec:decorative xmlns:adec="http://schemas.microsoft.com/office/drawing/2017/decorative" val="1"/>
              </a:ext>
            </a:extLst>
          </p:cNvPr>
          <p:cNvSpPr/>
          <p:nvPr/>
        </p:nvSpPr>
        <p:spPr>
          <a:xfrm rot="-5400000">
            <a:off x="-3590925" y="4619625"/>
            <a:ext cx="9258300" cy="0"/>
          </a:xfrm>
          <a:prstGeom prst="line">
            <a:avLst/>
          </a:prstGeom>
          <a:ln w="19050" cap="flat">
            <a:solidFill>
              <a:srgbClr val="FAF4F0"/>
            </a:solidFill>
            <a:prstDash val="solid"/>
            <a:headEnd type="none" w="sm" len="sm"/>
            <a:tailEnd type="none" w="sm" len="sm"/>
          </a:ln>
        </p:spPr>
      </p:sp>
      <p:sp>
        <p:nvSpPr>
          <p:cNvPr id="17" name="TextBox 16">
            <a:extLst>
              <a:ext uri="{FF2B5EF4-FFF2-40B4-BE49-F238E27FC236}">
                <a16:creationId xmlns:a16="http://schemas.microsoft.com/office/drawing/2014/main" id="{A3DADF4A-E002-403E-91BA-030383490EC1}"/>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17</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grpSp>
        <p:nvGrpSpPr>
          <p:cNvPr id="4" name="Group 4">
            <a:extLst>
              <a:ext uri="{C183D7F6-B498-43B3-948B-1728B52AA6E4}">
                <adec:decorative xmlns:adec="http://schemas.microsoft.com/office/drawing/2017/decorative" val="1"/>
              </a:ext>
            </a:extLst>
          </p:cNvPr>
          <p:cNvGrpSpPr/>
          <p:nvPr/>
        </p:nvGrpSpPr>
        <p:grpSpPr>
          <a:xfrm>
            <a:off x="1707783" y="1611321"/>
            <a:ext cx="6990138" cy="7104983"/>
            <a:chOff x="0" y="0"/>
            <a:chExt cx="1841024" cy="1871271"/>
          </a:xfrm>
        </p:grpSpPr>
        <p:sp>
          <p:nvSpPr>
            <p:cNvPr id="5" name="Freeform 5"/>
            <p:cNvSpPr/>
            <p:nvPr/>
          </p:nvSpPr>
          <p:spPr>
            <a:xfrm>
              <a:off x="0" y="0"/>
              <a:ext cx="1841024" cy="1871271"/>
            </a:xfrm>
            <a:custGeom>
              <a:avLst/>
              <a:gdLst/>
              <a:ahLst/>
              <a:cxnLst/>
              <a:rect l="l" t="t" r="r" b="b"/>
              <a:pathLst>
                <a:path w="1841024" h="1871271">
                  <a:moveTo>
                    <a:pt x="0" y="0"/>
                  </a:moveTo>
                  <a:lnTo>
                    <a:pt x="1841024" y="0"/>
                  </a:lnTo>
                  <a:lnTo>
                    <a:pt x="1841024" y="1871271"/>
                  </a:lnTo>
                  <a:lnTo>
                    <a:pt x="0" y="1871271"/>
                  </a:lnTo>
                  <a:close/>
                </a:path>
              </a:pathLst>
            </a:custGeom>
            <a:solidFill>
              <a:srgbClr val="A64253"/>
            </a:solidFill>
          </p:spPr>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3436"/>
                </a:lnSpc>
              </a:pPr>
              <a:endParaRPr/>
            </a:p>
          </p:txBody>
        </p:sp>
      </p:grpSp>
      <p:sp>
        <p:nvSpPr>
          <p:cNvPr id="7" name="TextBox 7"/>
          <p:cNvSpPr txBox="1">
            <a:spLocks noGrp="1"/>
          </p:cNvSpPr>
          <p:nvPr>
            <p:ph type="title" idx="4294967295"/>
          </p:nvPr>
        </p:nvSpPr>
        <p:spPr>
          <a:xfrm>
            <a:off x="2436806" y="2247900"/>
            <a:ext cx="5532090" cy="2436564"/>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384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bg1"/>
                </a:solidFill>
                <a:effectLst/>
                <a:uLnTx/>
                <a:uFillTx/>
                <a:latin typeface="Montserrat Semi-Bold"/>
                <a:ea typeface="+mn-ea"/>
                <a:cs typeface="+mn-cs"/>
              </a:rPr>
              <a:t>FAQ</a:t>
            </a:r>
            <a:r>
              <a:rPr kumimoji="0" lang="en-US" sz="3200" b="0" i="0" u="none" strike="noStrike" kern="1200" cap="none" spc="0" normalizeH="0" baseline="0" noProof="0" dirty="0">
                <a:ln>
                  <a:noFill/>
                </a:ln>
                <a:solidFill>
                  <a:srgbClr val="FCF0CC"/>
                </a:solidFill>
                <a:effectLst/>
                <a:uLnTx/>
                <a:uFillTx/>
                <a:latin typeface="Montserrat Semi-Bold"/>
                <a:ea typeface="+mn-ea"/>
                <a:cs typeface="+mn-cs"/>
              </a:rPr>
              <a:t> </a:t>
            </a:r>
            <a:br>
              <a:rPr kumimoji="0" lang="en-US" sz="3200" b="0" i="0" u="none" strike="noStrike" kern="1200" cap="none" spc="0" normalizeH="0" baseline="0" noProof="0" dirty="0">
                <a:ln>
                  <a:noFill/>
                </a:ln>
                <a:solidFill>
                  <a:srgbClr val="FCF0CC"/>
                </a:solidFill>
                <a:effectLst/>
                <a:uLnTx/>
                <a:uFillTx/>
                <a:latin typeface="Montserrat Semi-Bold"/>
                <a:ea typeface="+mn-ea"/>
                <a:cs typeface="+mn-cs"/>
              </a:rPr>
            </a:br>
            <a:br>
              <a:rPr kumimoji="0" lang="en-US" sz="3200" b="0" i="0" u="none" strike="noStrike" kern="1200" cap="none" spc="0" normalizeH="0" baseline="0" noProof="0" dirty="0">
                <a:ln>
                  <a:noFill/>
                </a:ln>
                <a:solidFill>
                  <a:srgbClr val="FCF0CC"/>
                </a:solidFill>
                <a:effectLst/>
                <a:uLnTx/>
                <a:uFillTx/>
                <a:latin typeface="Montserrat Semi-Bold"/>
                <a:ea typeface="+mn-ea"/>
                <a:cs typeface="+mn-cs"/>
              </a:rPr>
            </a:br>
            <a:r>
              <a:rPr kumimoji="0" lang="en-US" sz="3200" b="0" i="0" u="none" strike="noStrike" kern="1200" cap="none" spc="0" normalizeH="0" baseline="0" noProof="0" dirty="0">
                <a:ln>
                  <a:noFill/>
                </a:ln>
                <a:solidFill>
                  <a:srgbClr val="FCF0CC"/>
                </a:solidFill>
                <a:effectLst/>
                <a:uLnTx/>
                <a:uFillTx/>
                <a:latin typeface="Montserrat Semi-Bold"/>
                <a:ea typeface="+mn-ea"/>
                <a:cs typeface="+mn-cs"/>
              </a:rPr>
              <a:t>WHAT IF OTHER PEOPLE  WANT TO CONTINUE TO USE THE OLD WORDS?</a:t>
            </a:r>
          </a:p>
        </p:txBody>
      </p:sp>
      <p:sp>
        <p:nvSpPr>
          <p:cNvPr id="15" name="TextBox 15"/>
          <p:cNvSpPr txBox="1"/>
          <p:nvPr/>
        </p:nvSpPr>
        <p:spPr>
          <a:xfrm>
            <a:off x="2436806" y="5086350"/>
            <a:ext cx="5532090" cy="3176778"/>
          </a:xfrm>
          <a:prstGeom prst="rect">
            <a:avLst/>
          </a:prstGeom>
        </p:spPr>
        <p:txBody>
          <a:bodyPr lIns="0" tIns="0" rIns="0" bIns="0" rtlCol="0" anchor="t">
            <a:spAutoFit/>
          </a:bodyPr>
          <a:lstStyle/>
          <a:p>
            <a:pPr>
              <a:lnSpc>
                <a:spcPts val="3180"/>
              </a:lnSpc>
            </a:pPr>
            <a:r>
              <a:rPr lang="en-US" sz="2120" dirty="0">
                <a:solidFill>
                  <a:srgbClr val="FCF0CC"/>
                </a:solidFill>
                <a:latin typeface="Montserrat"/>
              </a:rPr>
              <a:t>Let them. We model the behavior we want others to adopt. </a:t>
            </a:r>
          </a:p>
          <a:p>
            <a:pPr>
              <a:lnSpc>
                <a:spcPts val="3180"/>
              </a:lnSpc>
            </a:pPr>
            <a:endParaRPr lang="en-US" sz="2120" dirty="0">
              <a:solidFill>
                <a:srgbClr val="FCF0CC"/>
              </a:solidFill>
              <a:latin typeface="Montserrat"/>
            </a:endParaRPr>
          </a:p>
          <a:p>
            <a:pPr algn="l">
              <a:lnSpc>
                <a:spcPts val="3180"/>
              </a:lnSpc>
              <a:spcBef>
                <a:spcPct val="0"/>
              </a:spcBef>
            </a:pPr>
            <a:r>
              <a:rPr lang="en-US" sz="2120" dirty="0">
                <a:solidFill>
                  <a:srgbClr val="FCF0CC"/>
                </a:solidFill>
                <a:latin typeface="Montserrat"/>
              </a:rPr>
              <a:t>However, note that we specify PL as a requirement in our contracts. Authors who do not submit acceptable publications have to update their work until they are in compliance. </a:t>
            </a:r>
          </a:p>
        </p:txBody>
      </p:sp>
      <p:grpSp>
        <p:nvGrpSpPr>
          <p:cNvPr id="2" name="Group 2" descr="A headshot of a man standing in front of a gray backdrop. The man has his right arm crossed over his stomach and his right hand grabbing his chin while staring off into the distance.">
            <a:extLst>
              <a:ext uri="{C183D7F6-B498-43B3-948B-1728B52AA6E4}">
                <adec:decorative xmlns:adec="http://schemas.microsoft.com/office/drawing/2017/decorative" val="0"/>
              </a:ext>
            </a:extLst>
          </p:cNvPr>
          <p:cNvGrpSpPr/>
          <p:nvPr/>
        </p:nvGrpSpPr>
        <p:grpSpPr>
          <a:xfrm>
            <a:off x="7996074" y="1028700"/>
            <a:ext cx="9263226" cy="8229600"/>
            <a:chOff x="0" y="0"/>
            <a:chExt cx="12350967" cy="10972800"/>
          </a:xfrm>
        </p:grpSpPr>
        <p:pic>
          <p:nvPicPr>
            <p:cNvPr id="3" name="Picture 3"/>
            <p:cNvPicPr>
              <a:picLocks noChangeAspect="1"/>
            </p:cNvPicPr>
            <p:nvPr/>
          </p:nvPicPr>
          <p:blipFill>
            <a:blip r:embed="rId3"/>
            <a:srcRect l="12925" r="12925"/>
            <a:stretch>
              <a:fillRect/>
            </a:stretch>
          </p:blipFill>
          <p:spPr>
            <a:xfrm>
              <a:off x="0" y="0"/>
              <a:ext cx="12350967" cy="10972800"/>
            </a:xfrm>
            <a:prstGeom prst="rect">
              <a:avLst/>
            </a:prstGeom>
          </p:spPr>
        </p:pic>
      </p:grpSp>
      <p:pic>
        <p:nvPicPr>
          <p:cNvPr id="8" name="Picture 8">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294908" y="-290967"/>
            <a:ext cx="4589816" cy="458981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569498" y="7040971"/>
            <a:ext cx="4195111" cy="4233111"/>
          </a:xfrm>
          <a:prstGeom prst="rect">
            <a:avLst/>
          </a:prstGeom>
        </p:spPr>
      </p:pic>
      <p:pic>
        <p:nvPicPr>
          <p:cNvPr id="10" name="Picture 10">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flipH="1" flipV="1">
            <a:off x="14662387" y="-1028700"/>
            <a:ext cx="4195111" cy="4233111"/>
          </a:xfrm>
          <a:prstGeom prst="rect">
            <a:avLst/>
          </a:prstGeom>
        </p:spPr>
      </p:pic>
      <p:pic>
        <p:nvPicPr>
          <p:cNvPr id="11" name="Picture 11">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94788" y="-516363"/>
            <a:ext cx="1887041" cy="1032726"/>
          </a:xfrm>
          <a:prstGeom prst="rect">
            <a:avLst/>
          </a:prstGeom>
        </p:spPr>
      </p:pic>
      <p:pic>
        <p:nvPicPr>
          <p:cNvPr id="12" name="Picture 12">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4806171" y="9770637"/>
            <a:ext cx="1887041" cy="1032726"/>
          </a:xfrm>
          <a:prstGeom prst="rect">
            <a:avLst/>
          </a:prstGeom>
        </p:spPr>
      </p:pic>
      <p:pic>
        <p:nvPicPr>
          <p:cNvPr id="13" name="Picture 13">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993092" y="5988151"/>
            <a:ext cx="4589816" cy="4589816"/>
          </a:xfrm>
          <a:prstGeom prst="rect">
            <a:avLst/>
          </a:prstGeom>
        </p:spPr>
      </p:pic>
      <p:sp>
        <p:nvSpPr>
          <p:cNvPr id="14" name="AutoShape 14">
            <a:extLst>
              <a:ext uri="{C183D7F6-B498-43B3-948B-1728B52AA6E4}">
                <adec:decorative xmlns:adec="http://schemas.microsoft.com/office/drawing/2017/decorative" val="1"/>
              </a:ext>
            </a:extLst>
          </p:cNvPr>
          <p:cNvSpPr/>
          <p:nvPr/>
        </p:nvSpPr>
        <p:spPr>
          <a:xfrm rot="-5400000">
            <a:off x="-3590925" y="4619625"/>
            <a:ext cx="9258300" cy="0"/>
          </a:xfrm>
          <a:prstGeom prst="line">
            <a:avLst/>
          </a:prstGeom>
          <a:ln w="19050" cap="flat">
            <a:solidFill>
              <a:srgbClr val="FAF4F0"/>
            </a:solidFill>
            <a:prstDash val="solid"/>
            <a:headEnd type="none" w="sm" len="sm"/>
            <a:tailEnd type="none" w="sm" len="sm"/>
          </a:ln>
        </p:spPr>
      </p:sp>
      <p:sp>
        <p:nvSpPr>
          <p:cNvPr id="17" name="TextBox 16">
            <a:extLst>
              <a:ext uri="{FF2B5EF4-FFF2-40B4-BE49-F238E27FC236}">
                <a16:creationId xmlns:a16="http://schemas.microsoft.com/office/drawing/2014/main" id="{DAD85FD0-765A-43F0-9F99-DF14FAD8118D}"/>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18</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grpSp>
        <p:nvGrpSpPr>
          <p:cNvPr id="4" name="Group 4">
            <a:extLst>
              <a:ext uri="{C183D7F6-B498-43B3-948B-1728B52AA6E4}">
                <adec:decorative xmlns:adec="http://schemas.microsoft.com/office/drawing/2017/decorative" val="1"/>
              </a:ext>
            </a:extLst>
          </p:cNvPr>
          <p:cNvGrpSpPr/>
          <p:nvPr/>
        </p:nvGrpSpPr>
        <p:grpSpPr>
          <a:xfrm>
            <a:off x="1707783" y="1611321"/>
            <a:ext cx="6990138" cy="7546205"/>
            <a:chOff x="0" y="0"/>
            <a:chExt cx="1841024" cy="1987478"/>
          </a:xfrm>
        </p:grpSpPr>
        <p:sp>
          <p:nvSpPr>
            <p:cNvPr id="5" name="Freeform 5"/>
            <p:cNvSpPr/>
            <p:nvPr/>
          </p:nvSpPr>
          <p:spPr>
            <a:xfrm>
              <a:off x="0" y="0"/>
              <a:ext cx="1841024" cy="1987478"/>
            </a:xfrm>
            <a:custGeom>
              <a:avLst/>
              <a:gdLst/>
              <a:ahLst/>
              <a:cxnLst/>
              <a:rect l="l" t="t" r="r" b="b"/>
              <a:pathLst>
                <a:path w="1841024" h="1987478">
                  <a:moveTo>
                    <a:pt x="0" y="0"/>
                  </a:moveTo>
                  <a:lnTo>
                    <a:pt x="1841024" y="0"/>
                  </a:lnTo>
                  <a:lnTo>
                    <a:pt x="1841024" y="1987478"/>
                  </a:lnTo>
                  <a:lnTo>
                    <a:pt x="0" y="1987478"/>
                  </a:lnTo>
                  <a:close/>
                </a:path>
              </a:pathLst>
            </a:custGeom>
            <a:solidFill>
              <a:srgbClr val="A64253"/>
            </a:solidFill>
          </p:spPr>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3436"/>
                </a:lnSpc>
              </a:pPr>
              <a:endParaRPr/>
            </a:p>
          </p:txBody>
        </p:sp>
      </p:grpSp>
      <p:sp>
        <p:nvSpPr>
          <p:cNvPr id="7" name="TextBox 7"/>
          <p:cNvSpPr txBox="1">
            <a:spLocks noGrp="1"/>
          </p:cNvSpPr>
          <p:nvPr>
            <p:ph type="title" idx="4294967295"/>
          </p:nvPr>
        </p:nvSpPr>
        <p:spPr>
          <a:xfrm>
            <a:off x="2294908" y="2019300"/>
            <a:ext cx="5532090" cy="3898503"/>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384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bg1"/>
                </a:solidFill>
                <a:effectLst/>
                <a:uLnTx/>
                <a:uFillTx/>
                <a:latin typeface="Montserrat Semi-Bold"/>
                <a:ea typeface="+mn-ea"/>
                <a:cs typeface="+mn-cs"/>
              </a:rPr>
              <a:t>FAQ</a:t>
            </a:r>
            <a:br>
              <a:rPr kumimoji="0" lang="en-US" sz="3200" b="0" i="0" u="none" strike="noStrike" kern="1200" cap="none" spc="0" normalizeH="0" baseline="0" noProof="0" dirty="0">
                <a:ln>
                  <a:noFill/>
                </a:ln>
                <a:solidFill>
                  <a:srgbClr val="FCF0CC"/>
                </a:solidFill>
                <a:effectLst/>
                <a:uLnTx/>
                <a:uFillTx/>
                <a:latin typeface="Montserrat Semi-Bold"/>
                <a:ea typeface="+mn-ea"/>
                <a:cs typeface="+mn-cs"/>
              </a:rPr>
            </a:br>
            <a:br>
              <a:rPr kumimoji="0" lang="en-US" sz="3200" b="0" i="0" u="none" strike="noStrike" kern="1200" cap="none" spc="0" normalizeH="0" baseline="0" noProof="0" dirty="0">
                <a:ln>
                  <a:noFill/>
                </a:ln>
                <a:solidFill>
                  <a:srgbClr val="FCF0CC"/>
                </a:solidFill>
                <a:effectLst/>
                <a:uLnTx/>
                <a:uFillTx/>
                <a:latin typeface="Montserrat Semi-Bold"/>
                <a:ea typeface="+mn-ea"/>
                <a:cs typeface="+mn-cs"/>
              </a:rPr>
            </a:br>
            <a:r>
              <a:rPr kumimoji="0" lang="en-US" sz="3200" b="0" i="0" u="none" strike="noStrike" kern="1200" cap="none" spc="0" normalizeH="0" baseline="0" noProof="0" dirty="0">
                <a:ln>
                  <a:noFill/>
                </a:ln>
                <a:solidFill>
                  <a:srgbClr val="FCF0CC"/>
                </a:solidFill>
                <a:effectLst/>
                <a:uLnTx/>
                <a:uFillTx/>
                <a:latin typeface="Montserrat Semi-Bold"/>
                <a:ea typeface="+mn-ea"/>
                <a:cs typeface="+mn-cs"/>
              </a:rPr>
              <a:t>ARE YOU CARRYING SIMILAR LANGUAGE OVER TO OTHER GROUPS, SUCH AS “VICTIMS” OR "SURVIVORS"? </a:t>
            </a:r>
          </a:p>
        </p:txBody>
      </p:sp>
      <p:sp>
        <p:nvSpPr>
          <p:cNvPr id="15" name="TextBox 15"/>
          <p:cNvSpPr txBox="1"/>
          <p:nvPr/>
        </p:nvSpPr>
        <p:spPr>
          <a:xfrm>
            <a:off x="2294908" y="6099006"/>
            <a:ext cx="5532090" cy="2776728"/>
          </a:xfrm>
          <a:prstGeom prst="rect">
            <a:avLst/>
          </a:prstGeom>
        </p:spPr>
        <p:txBody>
          <a:bodyPr lIns="0" tIns="0" rIns="0" bIns="0" rtlCol="0" anchor="t">
            <a:spAutoFit/>
          </a:bodyPr>
          <a:lstStyle/>
          <a:p>
            <a:pPr algn="l">
              <a:lnSpc>
                <a:spcPts val="3180"/>
              </a:lnSpc>
              <a:spcBef>
                <a:spcPct val="0"/>
              </a:spcBef>
            </a:pPr>
            <a:r>
              <a:rPr lang="en-US" sz="2120" dirty="0">
                <a:solidFill>
                  <a:srgbClr val="FCF0CC"/>
                </a:solidFill>
                <a:latin typeface="Montserrat"/>
              </a:rPr>
              <a:t>Not all communities want to rid themselves of particular labels. People have a right to be called what they want as individuals and as a group. However, when we receive a clear signal that other communities are interested in such a change, it will be considered.</a:t>
            </a:r>
          </a:p>
        </p:txBody>
      </p:sp>
      <p:pic>
        <p:nvPicPr>
          <p:cNvPr id="8" name="Picture 8">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294908" y="-290967"/>
            <a:ext cx="4589816" cy="458981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69498" y="7040971"/>
            <a:ext cx="4195111" cy="4233111"/>
          </a:xfrm>
          <a:prstGeom prst="rect">
            <a:avLst/>
          </a:prstGeom>
        </p:spPr>
      </p:pic>
      <p:pic>
        <p:nvPicPr>
          <p:cNvPr id="10" name="Picture 10">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flipH="1" flipV="1">
            <a:off x="14662387" y="-987081"/>
            <a:ext cx="4195111" cy="4233111"/>
          </a:xfrm>
          <a:prstGeom prst="rect">
            <a:avLst/>
          </a:prstGeom>
        </p:spPr>
      </p:pic>
      <p:pic>
        <p:nvPicPr>
          <p:cNvPr id="11" name="Picture 11">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594788" y="-516363"/>
            <a:ext cx="1887041" cy="1032726"/>
          </a:xfrm>
          <a:prstGeom prst="rect">
            <a:avLst/>
          </a:prstGeom>
        </p:spPr>
      </p:pic>
      <p:pic>
        <p:nvPicPr>
          <p:cNvPr id="12" name="Picture 12">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4806171" y="9770637"/>
            <a:ext cx="1887041" cy="1032726"/>
          </a:xfrm>
          <a:prstGeom prst="rect">
            <a:avLst/>
          </a:prstGeom>
        </p:spPr>
      </p:pic>
      <p:pic>
        <p:nvPicPr>
          <p:cNvPr id="13" name="Picture 13">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993092" y="5988151"/>
            <a:ext cx="4589816" cy="4589816"/>
          </a:xfrm>
          <a:prstGeom prst="rect">
            <a:avLst/>
          </a:prstGeom>
        </p:spPr>
      </p:pic>
      <p:sp>
        <p:nvSpPr>
          <p:cNvPr id="14" name="AutoShape 14">
            <a:extLst>
              <a:ext uri="{C183D7F6-B498-43B3-948B-1728B52AA6E4}">
                <adec:decorative xmlns:adec="http://schemas.microsoft.com/office/drawing/2017/decorative" val="1"/>
              </a:ext>
            </a:extLst>
          </p:cNvPr>
          <p:cNvSpPr/>
          <p:nvPr/>
        </p:nvSpPr>
        <p:spPr>
          <a:xfrm rot="-5400000">
            <a:off x="-3590925" y="4619625"/>
            <a:ext cx="9258300" cy="0"/>
          </a:xfrm>
          <a:prstGeom prst="line">
            <a:avLst/>
          </a:prstGeom>
          <a:ln w="19050" cap="flat">
            <a:solidFill>
              <a:srgbClr val="FAF4F0"/>
            </a:solidFill>
            <a:prstDash val="solid"/>
            <a:headEnd type="none" w="sm" len="sm"/>
            <a:tailEnd type="none" w="sm" len="sm"/>
          </a:ln>
        </p:spPr>
      </p:sp>
      <p:grpSp>
        <p:nvGrpSpPr>
          <p:cNvPr id="2" name="Group 2" descr="Image of a pensive man wearing glasses a white dress shirt and thin black tie. He is seated at a seminar with other attendees in the background. His left index finger over his chin. ">
            <a:extLst>
              <a:ext uri="{C183D7F6-B498-43B3-948B-1728B52AA6E4}">
                <adec:decorative xmlns:adec="http://schemas.microsoft.com/office/drawing/2017/decorative" val="0"/>
              </a:ext>
            </a:extLst>
          </p:cNvPr>
          <p:cNvGrpSpPr/>
          <p:nvPr/>
        </p:nvGrpSpPr>
        <p:grpSpPr>
          <a:xfrm>
            <a:off x="7996074" y="1028700"/>
            <a:ext cx="9263226" cy="8229600"/>
            <a:chOff x="0" y="0"/>
            <a:chExt cx="12350967" cy="10972800"/>
          </a:xfrm>
        </p:grpSpPr>
        <p:pic>
          <p:nvPicPr>
            <p:cNvPr id="3" name="Picture 3"/>
            <p:cNvPicPr>
              <a:picLocks noChangeAspect="1"/>
            </p:cNvPicPr>
            <p:nvPr/>
          </p:nvPicPr>
          <p:blipFill>
            <a:blip r:embed="rId9"/>
            <a:srcRect l="18553" r="18553"/>
            <a:stretch>
              <a:fillRect/>
            </a:stretch>
          </p:blipFill>
          <p:spPr>
            <a:xfrm>
              <a:off x="0" y="0"/>
              <a:ext cx="12350967" cy="10972800"/>
            </a:xfrm>
            <a:prstGeom prst="rect">
              <a:avLst/>
            </a:prstGeom>
          </p:spPr>
        </p:pic>
      </p:grpSp>
      <p:sp>
        <p:nvSpPr>
          <p:cNvPr id="17" name="TextBox 16">
            <a:extLst>
              <a:ext uri="{FF2B5EF4-FFF2-40B4-BE49-F238E27FC236}">
                <a16:creationId xmlns:a16="http://schemas.microsoft.com/office/drawing/2014/main" id="{0AFA23BE-A4F2-42B6-8488-52824B4C9488}"/>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19</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2" name="TextBox 12"/>
          <p:cNvSpPr txBox="1">
            <a:spLocks noGrp="1"/>
          </p:cNvSpPr>
          <p:nvPr>
            <p:ph type="title" idx="4294967295"/>
          </p:nvPr>
        </p:nvSpPr>
        <p:spPr>
          <a:xfrm>
            <a:off x="10804859" y="3248583"/>
            <a:ext cx="5888352" cy="169545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6720"/>
              </a:lnSpc>
              <a:spcBef>
                <a:spcPct val="0"/>
              </a:spcBef>
              <a:spcAft>
                <a:spcPts val="0"/>
              </a:spcAft>
              <a:buClrTx/>
              <a:buSzTx/>
              <a:buFontTx/>
              <a:buNone/>
              <a:tabLst/>
              <a:defRPr/>
            </a:pPr>
            <a:r>
              <a:rPr kumimoji="0" lang="en-US" sz="5600" b="0" i="0" u="none" strike="noStrike" kern="1200" cap="none" spc="0" normalizeH="0" baseline="0" noProof="0" dirty="0">
                <a:ln>
                  <a:noFill/>
                </a:ln>
                <a:solidFill>
                  <a:srgbClr val="FCF0CC"/>
                </a:solidFill>
                <a:effectLst/>
                <a:uLnTx/>
                <a:uFillTx/>
                <a:latin typeface="Montserrat Semi-Bold"/>
                <a:ea typeface="+mn-ea"/>
                <a:cs typeface="+mn-cs"/>
              </a:rPr>
              <a:t>DONNA LEDBETTER</a:t>
            </a:r>
          </a:p>
        </p:txBody>
      </p:sp>
      <p:grpSp>
        <p:nvGrpSpPr>
          <p:cNvPr id="3" name="Group 3" descr="This is a photo of Donna Ledbetter. A woman in glasses with shoulder-length brown hair wearing a white blouse. "/>
          <p:cNvGrpSpPr/>
          <p:nvPr/>
        </p:nvGrpSpPr>
        <p:grpSpPr>
          <a:xfrm rot="-5400000">
            <a:off x="2062369" y="706031"/>
            <a:ext cx="7161414" cy="8476005"/>
            <a:chOff x="0" y="0"/>
            <a:chExt cx="9548552" cy="11301340"/>
          </a:xfrm>
        </p:grpSpPr>
        <p:pic>
          <p:nvPicPr>
            <p:cNvPr id="4" name="Picture 4"/>
            <p:cNvPicPr>
              <a:picLocks noChangeAspect="1"/>
            </p:cNvPicPr>
            <p:nvPr/>
          </p:nvPicPr>
          <p:blipFill>
            <a:blip r:embed="rId3"/>
            <a:srcRect l="18263" r="18263"/>
            <a:stretch>
              <a:fillRect/>
            </a:stretch>
          </p:blipFill>
          <p:spPr>
            <a:xfrm>
              <a:off x="0" y="0"/>
              <a:ext cx="9548552" cy="11301340"/>
            </a:xfrm>
            <a:prstGeom prst="rect">
              <a:avLst/>
            </a:prstGeom>
          </p:spPr>
        </p:pic>
      </p:grpSp>
      <p:sp>
        <p:nvSpPr>
          <p:cNvPr id="11" name="TextBox 11"/>
          <p:cNvSpPr txBox="1"/>
          <p:nvPr/>
        </p:nvSpPr>
        <p:spPr>
          <a:xfrm>
            <a:off x="10804859" y="5482831"/>
            <a:ext cx="5888352" cy="923163"/>
          </a:xfrm>
          <a:prstGeom prst="rect">
            <a:avLst/>
          </a:prstGeom>
        </p:spPr>
        <p:txBody>
          <a:bodyPr lIns="0" tIns="0" rIns="0" bIns="0" rtlCol="0" anchor="t">
            <a:spAutoFit/>
          </a:bodyPr>
          <a:lstStyle/>
          <a:p>
            <a:pPr algn="l">
              <a:lnSpc>
                <a:spcPts val="3780"/>
              </a:lnSpc>
            </a:pPr>
            <a:r>
              <a:rPr lang="en-US" sz="2520" dirty="0">
                <a:solidFill>
                  <a:srgbClr val="FCF0CC"/>
                </a:solidFill>
                <a:latin typeface="Montserrat"/>
              </a:rPr>
              <a:t>Technical Writer/Editor for the National Institute of Corrections</a:t>
            </a:r>
          </a:p>
        </p:txBody>
      </p:sp>
      <p:pic>
        <p:nvPicPr>
          <p:cNvPr id="2" name="Picture 2">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686245" y="6053889"/>
            <a:ext cx="4195111" cy="4233111"/>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flipV="1">
            <a:off x="13749035" y="107589"/>
            <a:ext cx="4195111" cy="4233111"/>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10408" y="116381"/>
            <a:ext cx="1887041" cy="1032726"/>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4806170" y="8723629"/>
            <a:ext cx="1887041" cy="1032726"/>
          </a:xfrm>
          <a:prstGeom prst="rect">
            <a:avLst/>
          </a:prstGeom>
        </p:spPr>
      </p:pic>
      <p:sp>
        <p:nvSpPr>
          <p:cNvPr id="8" name="AutoShape 8">
            <a:extLst>
              <a:ext uri="{C183D7F6-B498-43B3-948B-1728B52AA6E4}">
                <adec:decorative xmlns:adec="http://schemas.microsoft.com/office/drawing/2017/decorative" val="1"/>
              </a:ext>
            </a:extLst>
          </p:cNvPr>
          <p:cNvSpPr/>
          <p:nvPr/>
        </p:nvSpPr>
        <p:spPr>
          <a:xfrm rot="-5400000">
            <a:off x="-3789064" y="4817764"/>
            <a:ext cx="9654578" cy="0"/>
          </a:xfrm>
          <a:prstGeom prst="line">
            <a:avLst/>
          </a:prstGeom>
          <a:ln w="19050" cap="flat">
            <a:solidFill>
              <a:srgbClr val="FAF4F0"/>
            </a:solidFill>
            <a:prstDash val="solid"/>
            <a:headEnd type="none" w="sm" len="sm"/>
            <a:tailEnd type="none" w="sm" len="sm"/>
          </a:ln>
        </p:spPr>
      </p:sp>
      <p:pic>
        <p:nvPicPr>
          <p:cNvPr id="10" name="Picture 10">
            <a:extLst>
              <a:ext uri="{C183D7F6-B498-43B3-948B-1728B52AA6E4}">
                <adec:decorative xmlns:adec="http://schemas.microsoft.com/office/drawing/2017/decorative" val="1"/>
              </a:ext>
            </a:extLst>
          </p:cNvPr>
          <p:cNvPicPr>
            <a:picLocks noChangeAspect="1"/>
          </p:cNvPicPr>
          <p:nvPr/>
        </p:nvPicPr>
        <p:blipFill>
          <a:blip r:embed="rId8">
            <a:alphaModFix amt="8999"/>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993092" y="5988151"/>
            <a:ext cx="4589816" cy="4589816"/>
          </a:xfrm>
          <a:prstGeom prst="rect">
            <a:avLst/>
          </a:prstGeom>
        </p:spPr>
      </p:pic>
      <p:sp>
        <p:nvSpPr>
          <p:cNvPr id="13" name="TextBox 12">
            <a:extLst>
              <a:ext uri="{FF2B5EF4-FFF2-40B4-BE49-F238E27FC236}">
                <a16:creationId xmlns:a16="http://schemas.microsoft.com/office/drawing/2014/main" id="{A7AB636E-E538-4798-9C63-0C084F896291}"/>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2" name="TextBox 2"/>
          <p:cNvSpPr txBox="1">
            <a:spLocks noGrp="1"/>
          </p:cNvSpPr>
          <p:nvPr>
            <p:ph type="title" idx="4294967295"/>
          </p:nvPr>
        </p:nvSpPr>
        <p:spPr>
          <a:xfrm>
            <a:off x="6300733" y="3742379"/>
            <a:ext cx="5686534" cy="121920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ts val="9600"/>
              </a:lnSpc>
              <a:spcBef>
                <a:spcPct val="0"/>
              </a:spcBef>
              <a:spcAft>
                <a:spcPts val="0"/>
              </a:spcAft>
              <a:buClrTx/>
              <a:buSzTx/>
              <a:buFontTx/>
              <a:buNone/>
              <a:tabLst/>
              <a:defRPr/>
            </a:pPr>
            <a:r>
              <a:rPr kumimoji="0" lang="en-US" sz="8000" b="0" i="0" u="none" strike="noStrike" kern="1200" cap="none" spc="0" normalizeH="0" baseline="0" noProof="0" dirty="0">
                <a:ln>
                  <a:noFill/>
                </a:ln>
                <a:solidFill>
                  <a:srgbClr val="FCF0CC"/>
                </a:solidFill>
                <a:effectLst/>
                <a:uLnTx/>
                <a:uFillTx/>
                <a:latin typeface="Montserrat Semi-Bold"/>
                <a:ea typeface="+mn-ea"/>
                <a:cs typeface="+mn-cs"/>
              </a:rPr>
              <a:t>PART 3</a:t>
            </a:r>
          </a:p>
        </p:txBody>
      </p:sp>
      <p:sp>
        <p:nvSpPr>
          <p:cNvPr id="3" name="TextBox 3"/>
          <p:cNvSpPr txBox="1"/>
          <p:nvPr/>
        </p:nvSpPr>
        <p:spPr>
          <a:xfrm>
            <a:off x="7057571" y="5738173"/>
            <a:ext cx="4172858" cy="806448"/>
          </a:xfrm>
          <a:prstGeom prst="rect">
            <a:avLst/>
          </a:prstGeom>
        </p:spPr>
        <p:txBody>
          <a:bodyPr lIns="0" tIns="0" rIns="0" bIns="0" rtlCol="0" anchor="t">
            <a:spAutoFit/>
          </a:bodyPr>
          <a:lstStyle/>
          <a:p>
            <a:pPr algn="ctr">
              <a:lnSpc>
                <a:spcPts val="7000"/>
              </a:lnSpc>
            </a:pPr>
            <a:r>
              <a:rPr lang="en-US" sz="3500" dirty="0">
                <a:solidFill>
                  <a:srgbClr val="FCF0CC"/>
                </a:solidFill>
                <a:latin typeface="Montserrat"/>
              </a:rPr>
              <a:t>The Future</a:t>
            </a:r>
          </a:p>
        </p:txBody>
      </p:sp>
      <p:pic>
        <p:nvPicPr>
          <p:cNvPr id="4" name="Picture 4">
            <a:extLst>
              <a:ext uri="{C183D7F6-B498-43B3-948B-1728B52AA6E4}">
                <adec:decorative xmlns:adec="http://schemas.microsoft.com/office/drawing/2017/decorative" val="1"/>
              </a:ext>
            </a:extLst>
          </p:cNvPr>
          <p:cNvPicPr>
            <a:picLocks noChangeAspect="1"/>
          </p:cNvPicPr>
          <p:nvPr/>
        </p:nvPicPr>
        <p:blipFill>
          <a:blip r:embed="rId2">
            <a:alphaModFix amt="8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294908" y="-290967"/>
            <a:ext cx="4589816" cy="4589816"/>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2">
            <a:alphaModFix amt="8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993092" y="5988151"/>
            <a:ext cx="4589816" cy="4589816"/>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69498" y="7040971"/>
            <a:ext cx="4195111" cy="4233111"/>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flipV="1">
            <a:off x="14662387" y="-987081"/>
            <a:ext cx="4195111" cy="4233111"/>
          </a:xfrm>
          <a:prstGeom prst="rect">
            <a:avLst/>
          </a:prstGeom>
        </p:spPr>
      </p:pic>
      <p:pic>
        <p:nvPicPr>
          <p:cNvPr id="8" name="Picture 8">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594788" y="-516363"/>
            <a:ext cx="1887041" cy="103272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4806171" y="9770637"/>
            <a:ext cx="1887041" cy="1032726"/>
          </a:xfrm>
          <a:prstGeom prst="rect">
            <a:avLst/>
          </a:prstGeom>
        </p:spPr>
      </p:pic>
      <p:sp>
        <p:nvSpPr>
          <p:cNvPr id="10" name="AutoShape 10">
            <a:extLst>
              <a:ext uri="{C183D7F6-B498-43B3-948B-1728B52AA6E4}">
                <adec:decorative xmlns:adec="http://schemas.microsoft.com/office/drawing/2017/decorative" val="1"/>
              </a:ext>
            </a:extLst>
          </p:cNvPr>
          <p:cNvSpPr/>
          <p:nvPr/>
        </p:nvSpPr>
        <p:spPr>
          <a:xfrm>
            <a:off x="7456461" y="4755481"/>
            <a:ext cx="3375078" cy="0"/>
          </a:xfrm>
          <a:prstGeom prst="line">
            <a:avLst/>
          </a:prstGeom>
          <a:ln w="47625" cap="flat">
            <a:solidFill>
              <a:srgbClr val="FCF0CC"/>
            </a:solidFill>
            <a:prstDash val="solid"/>
            <a:headEnd type="none" w="sm" len="sm"/>
            <a:tailEnd type="none" w="sm" len="sm"/>
          </a:ln>
        </p:spPr>
      </p:sp>
      <p:sp>
        <p:nvSpPr>
          <p:cNvPr id="11" name="TextBox 10">
            <a:extLst>
              <a:ext uri="{FF2B5EF4-FFF2-40B4-BE49-F238E27FC236}">
                <a16:creationId xmlns:a16="http://schemas.microsoft.com/office/drawing/2014/main" id="{42EF9E9D-7973-478C-815F-369503F3E99B}"/>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20</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5" name="TextBox 15"/>
          <p:cNvSpPr txBox="1">
            <a:spLocks noGrp="1"/>
          </p:cNvSpPr>
          <p:nvPr>
            <p:ph type="title" idx="4294967295"/>
          </p:nvPr>
        </p:nvSpPr>
        <p:spPr>
          <a:xfrm>
            <a:off x="9518216" y="2167064"/>
            <a:ext cx="7239970" cy="1033779"/>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7759"/>
              </a:lnSpc>
              <a:spcBef>
                <a:spcPts val="0"/>
              </a:spcBef>
              <a:spcAft>
                <a:spcPts val="0"/>
              </a:spcAft>
              <a:buClrTx/>
              <a:buSzTx/>
              <a:buFontTx/>
              <a:buNone/>
              <a:tabLst/>
              <a:defRPr/>
            </a:pPr>
            <a:r>
              <a:rPr kumimoji="0" lang="en-US" sz="7999" b="0" i="0" u="none" strike="noStrike" kern="1200" cap="none" spc="0" normalizeH="0" baseline="0" noProof="0" dirty="0">
                <a:ln>
                  <a:noFill/>
                </a:ln>
                <a:solidFill>
                  <a:srgbClr val="FCF0CC"/>
                </a:solidFill>
                <a:effectLst/>
                <a:uLnTx/>
                <a:uFillTx/>
                <a:latin typeface="Montserrat Semi-Bold"/>
                <a:ea typeface="+mn-ea"/>
                <a:cs typeface="+mn-cs"/>
              </a:rPr>
              <a:t>TRENDS</a:t>
            </a:r>
          </a:p>
        </p:txBody>
      </p:sp>
      <p:grpSp>
        <p:nvGrpSpPr>
          <p:cNvPr id="3" name="Group 3">
            <a:extLst>
              <a:ext uri="{C183D7F6-B498-43B3-948B-1728B52AA6E4}">
                <adec:decorative xmlns:adec="http://schemas.microsoft.com/office/drawing/2017/decorative" val="1"/>
              </a:ext>
            </a:extLst>
          </p:cNvPr>
          <p:cNvGrpSpPr/>
          <p:nvPr/>
        </p:nvGrpSpPr>
        <p:grpSpPr>
          <a:xfrm>
            <a:off x="-192281" y="5812243"/>
            <a:ext cx="18672562" cy="3086100"/>
            <a:chOff x="0" y="0"/>
            <a:chExt cx="4917877" cy="812800"/>
          </a:xfrm>
        </p:grpSpPr>
        <p:sp>
          <p:nvSpPr>
            <p:cNvPr id="4" name="Freeform 4"/>
            <p:cNvSpPr/>
            <p:nvPr/>
          </p:nvSpPr>
          <p:spPr>
            <a:xfrm>
              <a:off x="0" y="0"/>
              <a:ext cx="4917877" cy="812800"/>
            </a:xfrm>
            <a:custGeom>
              <a:avLst/>
              <a:gdLst/>
              <a:ahLst/>
              <a:cxnLst/>
              <a:rect l="l" t="t" r="r" b="b"/>
              <a:pathLst>
                <a:path w="4917877" h="812800">
                  <a:moveTo>
                    <a:pt x="0" y="0"/>
                  </a:moveTo>
                  <a:lnTo>
                    <a:pt x="4917877" y="0"/>
                  </a:lnTo>
                  <a:lnTo>
                    <a:pt x="4917877" y="812800"/>
                  </a:lnTo>
                  <a:lnTo>
                    <a:pt x="0" y="812800"/>
                  </a:lnTo>
                  <a:close/>
                </a:path>
              </a:pathLst>
            </a:custGeom>
            <a:solidFill>
              <a:srgbClr val="FCF0CC"/>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436"/>
                </a:lnSpc>
              </a:pPr>
              <a:endParaRPr/>
            </a:p>
          </p:txBody>
        </p:sp>
      </p:grpSp>
      <p:grpSp>
        <p:nvGrpSpPr>
          <p:cNvPr id="12" name="Group 12" descr="An image of a yellow mug with coffee in it, near a cream colored napkin with the words, &quot;Avoid the avoidable&quot; written in blue ink, and a pen on the top right corner of the napkin.">
            <a:extLst>
              <a:ext uri="{C183D7F6-B498-43B3-948B-1728B52AA6E4}">
                <adec:decorative xmlns:adec="http://schemas.microsoft.com/office/drawing/2017/decorative" val="0"/>
              </a:ext>
            </a:extLst>
          </p:cNvPr>
          <p:cNvGrpSpPr/>
          <p:nvPr/>
        </p:nvGrpSpPr>
        <p:grpSpPr>
          <a:xfrm>
            <a:off x="2294908" y="1028700"/>
            <a:ext cx="6441996" cy="8208874"/>
            <a:chOff x="0" y="0"/>
            <a:chExt cx="8589328" cy="10945165"/>
          </a:xfrm>
        </p:grpSpPr>
        <p:pic>
          <p:nvPicPr>
            <p:cNvPr id="13" name="Picture 13"/>
            <p:cNvPicPr>
              <a:picLocks noChangeAspect="1"/>
            </p:cNvPicPr>
            <p:nvPr/>
          </p:nvPicPr>
          <p:blipFill>
            <a:blip r:embed="rId3"/>
            <a:srcRect l="23857" r="23857"/>
            <a:stretch>
              <a:fillRect/>
            </a:stretch>
          </p:blipFill>
          <p:spPr>
            <a:xfrm>
              <a:off x="0" y="0"/>
              <a:ext cx="8589328" cy="10945165"/>
            </a:xfrm>
            <a:prstGeom prst="rect">
              <a:avLst/>
            </a:prstGeom>
          </p:spPr>
        </p:pic>
      </p:grpSp>
      <p:sp>
        <p:nvSpPr>
          <p:cNvPr id="14" name="TextBox 14"/>
          <p:cNvSpPr txBox="1"/>
          <p:nvPr/>
        </p:nvSpPr>
        <p:spPr>
          <a:xfrm>
            <a:off x="9144000" y="6112574"/>
            <a:ext cx="7239970" cy="820293"/>
          </a:xfrm>
          <a:prstGeom prst="rect">
            <a:avLst/>
          </a:prstGeom>
        </p:spPr>
        <p:txBody>
          <a:bodyPr lIns="0" tIns="0" rIns="0" bIns="0" rtlCol="0" anchor="t">
            <a:spAutoFit/>
          </a:bodyPr>
          <a:lstStyle/>
          <a:p>
            <a:pPr marL="0" lvl="0" indent="0" algn="l">
              <a:lnSpc>
                <a:spcPts val="3330"/>
              </a:lnSpc>
              <a:spcBef>
                <a:spcPct val="0"/>
              </a:spcBef>
            </a:pPr>
            <a:r>
              <a:rPr lang="en-US" sz="2220" dirty="0">
                <a:solidFill>
                  <a:srgbClr val="A64253"/>
                </a:solidFill>
                <a:latin typeface="Montserrat"/>
              </a:rPr>
              <a:t>Titles of programs are slowly doing away with the words we want to avoid. </a:t>
            </a:r>
          </a:p>
        </p:txBody>
      </p:sp>
      <p:sp>
        <p:nvSpPr>
          <p:cNvPr id="16" name="TextBox 16"/>
          <p:cNvSpPr txBox="1"/>
          <p:nvPr/>
        </p:nvSpPr>
        <p:spPr>
          <a:xfrm>
            <a:off x="9144000" y="7288618"/>
            <a:ext cx="8533768" cy="1239393"/>
          </a:xfrm>
          <a:prstGeom prst="rect">
            <a:avLst/>
          </a:prstGeom>
        </p:spPr>
        <p:txBody>
          <a:bodyPr lIns="0" tIns="0" rIns="0" bIns="0" rtlCol="0" anchor="t">
            <a:spAutoFit/>
          </a:bodyPr>
          <a:lstStyle/>
          <a:p>
            <a:pPr marL="479300" lvl="1" indent="-239650">
              <a:lnSpc>
                <a:spcPts val="3330"/>
              </a:lnSpc>
              <a:buFont typeface="Arial"/>
              <a:buChar char="•"/>
            </a:pPr>
            <a:r>
              <a:rPr lang="en-US" sz="2220" dirty="0">
                <a:solidFill>
                  <a:srgbClr val="A64253"/>
                </a:solidFill>
                <a:latin typeface="Montserrat"/>
              </a:rPr>
              <a:t>Justice-Involved Veterans</a:t>
            </a:r>
          </a:p>
          <a:p>
            <a:pPr marL="479300" lvl="1" indent="-239650">
              <a:lnSpc>
                <a:spcPts val="3330"/>
              </a:lnSpc>
              <a:buFont typeface="Arial"/>
              <a:buChar char="•"/>
            </a:pPr>
            <a:r>
              <a:rPr lang="en-US" sz="2220" dirty="0">
                <a:solidFill>
                  <a:srgbClr val="A64253"/>
                </a:solidFill>
                <a:latin typeface="Montserrat"/>
              </a:rPr>
              <a:t>Justice-Involved Women</a:t>
            </a:r>
          </a:p>
          <a:p>
            <a:pPr marL="479300" lvl="1" indent="-239650" algn="l">
              <a:lnSpc>
                <a:spcPts val="3330"/>
              </a:lnSpc>
              <a:buFont typeface="Arial"/>
              <a:buChar char="•"/>
            </a:pPr>
            <a:r>
              <a:rPr lang="en-US" sz="2220" dirty="0">
                <a:solidFill>
                  <a:srgbClr val="A64253"/>
                </a:solidFill>
                <a:latin typeface="Montserrat"/>
              </a:rPr>
              <a:t>Employer Driven Model for Justice-Involved Individuals</a:t>
            </a:r>
          </a:p>
        </p:txBody>
      </p:sp>
      <p:pic>
        <p:nvPicPr>
          <p:cNvPr id="2" name="Picture 2">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294908" y="-290967"/>
            <a:ext cx="4589816" cy="4589816"/>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569498" y="7040971"/>
            <a:ext cx="4195111" cy="4233111"/>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flipH="1" flipV="1">
            <a:off x="14662387" y="-987081"/>
            <a:ext cx="4195111" cy="4233111"/>
          </a:xfrm>
          <a:prstGeom prst="rect">
            <a:avLst/>
          </a:prstGeom>
        </p:spPr>
      </p:pic>
      <p:pic>
        <p:nvPicPr>
          <p:cNvPr id="8" name="Picture 8">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94788" y="-516363"/>
            <a:ext cx="1887041" cy="103272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4806171" y="9770637"/>
            <a:ext cx="1887041" cy="1032726"/>
          </a:xfrm>
          <a:prstGeom prst="rect">
            <a:avLst/>
          </a:prstGeom>
        </p:spPr>
      </p:pic>
      <p:pic>
        <p:nvPicPr>
          <p:cNvPr id="10" name="Picture 10">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993092" y="5988151"/>
            <a:ext cx="4589816" cy="4589816"/>
          </a:xfrm>
          <a:prstGeom prst="rect">
            <a:avLst/>
          </a:prstGeom>
        </p:spPr>
      </p:pic>
      <p:sp>
        <p:nvSpPr>
          <p:cNvPr id="11" name="AutoShape 11">
            <a:extLst>
              <a:ext uri="{C183D7F6-B498-43B3-948B-1728B52AA6E4}">
                <adec:decorative xmlns:adec="http://schemas.microsoft.com/office/drawing/2017/decorative" val="1"/>
              </a:ext>
            </a:extLst>
          </p:cNvPr>
          <p:cNvSpPr/>
          <p:nvPr/>
        </p:nvSpPr>
        <p:spPr>
          <a:xfrm rot="-5400000">
            <a:off x="-3600450" y="4598899"/>
            <a:ext cx="9258300" cy="0"/>
          </a:xfrm>
          <a:prstGeom prst="line">
            <a:avLst/>
          </a:prstGeom>
          <a:ln w="19050" cap="flat">
            <a:solidFill>
              <a:srgbClr val="A64253"/>
            </a:solidFill>
            <a:prstDash val="solid"/>
            <a:headEnd type="none" w="sm" len="sm"/>
            <a:tailEnd type="none" w="sm" len="sm"/>
          </a:ln>
        </p:spPr>
      </p:sp>
      <p:sp>
        <p:nvSpPr>
          <p:cNvPr id="17" name="TextBox 16">
            <a:extLst>
              <a:ext uri="{FF2B5EF4-FFF2-40B4-BE49-F238E27FC236}">
                <a16:creationId xmlns:a16="http://schemas.microsoft.com/office/drawing/2014/main" id="{A3A48418-2853-4EF3-9C1F-6BC3C2B29750}"/>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21</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5" name="TextBox 15"/>
          <p:cNvSpPr txBox="1">
            <a:spLocks noGrp="1"/>
          </p:cNvSpPr>
          <p:nvPr>
            <p:ph type="title" idx="4294967295"/>
          </p:nvPr>
        </p:nvSpPr>
        <p:spPr>
          <a:xfrm>
            <a:off x="9518216" y="2167064"/>
            <a:ext cx="7239970" cy="1033779"/>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7759"/>
              </a:lnSpc>
              <a:spcBef>
                <a:spcPts val="0"/>
              </a:spcBef>
              <a:spcAft>
                <a:spcPts val="0"/>
              </a:spcAft>
              <a:buClrTx/>
              <a:buSzTx/>
              <a:buFontTx/>
              <a:buNone/>
              <a:tabLst/>
              <a:defRPr/>
            </a:pPr>
            <a:r>
              <a:rPr kumimoji="0" lang="en-US" sz="7999" b="0" i="0" u="none" strike="noStrike" kern="1200" cap="none" spc="0" normalizeH="0" baseline="0" noProof="0" dirty="0">
                <a:ln>
                  <a:noFill/>
                </a:ln>
                <a:solidFill>
                  <a:srgbClr val="FCF0CC"/>
                </a:solidFill>
                <a:effectLst/>
                <a:uLnTx/>
                <a:uFillTx/>
                <a:latin typeface="Montserrat Semi-Bold"/>
                <a:ea typeface="+mn-ea"/>
                <a:cs typeface="+mn-cs"/>
              </a:rPr>
              <a:t>TRAINING</a:t>
            </a:r>
          </a:p>
        </p:txBody>
      </p:sp>
      <p:pic>
        <p:nvPicPr>
          <p:cNvPr id="2" name="Picture 2">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294908" y="-290967"/>
            <a:ext cx="4589816" cy="4589816"/>
          </a:xfrm>
          <a:prstGeom prst="rect">
            <a:avLst/>
          </a:prstGeom>
        </p:spPr>
      </p:pic>
      <p:grpSp>
        <p:nvGrpSpPr>
          <p:cNvPr id="3" name="Group 3">
            <a:extLst>
              <a:ext uri="{C183D7F6-B498-43B3-948B-1728B52AA6E4}">
                <adec:decorative xmlns:adec="http://schemas.microsoft.com/office/drawing/2017/decorative" val="1"/>
              </a:ext>
            </a:extLst>
          </p:cNvPr>
          <p:cNvGrpSpPr/>
          <p:nvPr/>
        </p:nvGrpSpPr>
        <p:grpSpPr>
          <a:xfrm>
            <a:off x="-192281" y="5812243"/>
            <a:ext cx="18672562" cy="3086100"/>
            <a:chOff x="0" y="0"/>
            <a:chExt cx="4917877" cy="812800"/>
          </a:xfrm>
        </p:grpSpPr>
        <p:sp>
          <p:nvSpPr>
            <p:cNvPr id="4" name="Freeform 4"/>
            <p:cNvSpPr/>
            <p:nvPr/>
          </p:nvSpPr>
          <p:spPr>
            <a:xfrm>
              <a:off x="0" y="0"/>
              <a:ext cx="4917877" cy="812800"/>
            </a:xfrm>
            <a:custGeom>
              <a:avLst/>
              <a:gdLst/>
              <a:ahLst/>
              <a:cxnLst/>
              <a:rect l="l" t="t" r="r" b="b"/>
              <a:pathLst>
                <a:path w="4917877" h="812800">
                  <a:moveTo>
                    <a:pt x="0" y="0"/>
                  </a:moveTo>
                  <a:lnTo>
                    <a:pt x="4917877" y="0"/>
                  </a:lnTo>
                  <a:lnTo>
                    <a:pt x="4917877" y="812800"/>
                  </a:lnTo>
                  <a:lnTo>
                    <a:pt x="0" y="812800"/>
                  </a:lnTo>
                  <a:close/>
                </a:path>
              </a:pathLst>
            </a:custGeom>
            <a:solidFill>
              <a:srgbClr val="FCF0CC"/>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436"/>
                </a:lnSpc>
              </a:pPr>
              <a:endParaRPr/>
            </a:p>
          </p:txBody>
        </p:sp>
      </p:grpSp>
      <p:pic>
        <p:nvPicPr>
          <p:cNvPr id="6" name="Picture 6">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69498" y="7040971"/>
            <a:ext cx="4195111" cy="4233111"/>
          </a:xfrm>
          <a:prstGeom prst="rect">
            <a:avLst/>
          </a:prstGeom>
        </p:spPr>
      </p:pic>
      <p:grpSp>
        <p:nvGrpSpPr>
          <p:cNvPr id="12" name="Group 12" descr="An image of a seminar instructor standing up, holding a pen next to white board. There are several people seated looking at the instructor,">
            <a:extLst>
              <a:ext uri="{C183D7F6-B498-43B3-948B-1728B52AA6E4}">
                <adec:decorative xmlns:adec="http://schemas.microsoft.com/office/drawing/2017/decorative" val="0"/>
              </a:ext>
            </a:extLst>
          </p:cNvPr>
          <p:cNvGrpSpPr/>
          <p:nvPr/>
        </p:nvGrpSpPr>
        <p:grpSpPr>
          <a:xfrm>
            <a:off x="2294908" y="1028700"/>
            <a:ext cx="6441996" cy="8208874"/>
            <a:chOff x="0" y="0"/>
            <a:chExt cx="8589328" cy="10945165"/>
          </a:xfrm>
        </p:grpSpPr>
        <p:pic>
          <p:nvPicPr>
            <p:cNvPr id="13" name="Picture 13"/>
            <p:cNvPicPr>
              <a:picLocks noChangeAspect="1"/>
            </p:cNvPicPr>
            <p:nvPr/>
          </p:nvPicPr>
          <p:blipFill>
            <a:blip r:embed="rId7"/>
            <a:srcRect l="37905" r="9809"/>
            <a:stretch>
              <a:fillRect/>
            </a:stretch>
          </p:blipFill>
          <p:spPr>
            <a:xfrm>
              <a:off x="0" y="0"/>
              <a:ext cx="8589328" cy="10945165"/>
            </a:xfrm>
            <a:prstGeom prst="rect">
              <a:avLst/>
            </a:prstGeom>
          </p:spPr>
        </p:pic>
      </p:grpSp>
      <p:sp>
        <p:nvSpPr>
          <p:cNvPr id="14" name="TextBox 14"/>
          <p:cNvSpPr txBox="1"/>
          <p:nvPr/>
        </p:nvSpPr>
        <p:spPr>
          <a:xfrm>
            <a:off x="9144000" y="6112574"/>
            <a:ext cx="7239970" cy="820293"/>
          </a:xfrm>
          <a:prstGeom prst="rect">
            <a:avLst/>
          </a:prstGeom>
        </p:spPr>
        <p:txBody>
          <a:bodyPr lIns="0" tIns="0" rIns="0" bIns="0" rtlCol="0" anchor="t">
            <a:spAutoFit/>
          </a:bodyPr>
          <a:lstStyle/>
          <a:p>
            <a:pPr marL="0" lvl="0" indent="0" algn="l">
              <a:lnSpc>
                <a:spcPts val="3330"/>
              </a:lnSpc>
              <a:spcBef>
                <a:spcPct val="0"/>
              </a:spcBef>
            </a:pPr>
            <a:r>
              <a:rPr lang="en-US" sz="2220" dirty="0">
                <a:solidFill>
                  <a:srgbClr val="A64253"/>
                </a:solidFill>
                <a:latin typeface="Montserrat"/>
              </a:rPr>
              <a:t>All-staff training on plain language and use of people-first language.</a:t>
            </a:r>
          </a:p>
        </p:txBody>
      </p:sp>
      <p:sp>
        <p:nvSpPr>
          <p:cNvPr id="16" name="TextBox 16"/>
          <p:cNvSpPr txBox="1"/>
          <p:nvPr/>
        </p:nvSpPr>
        <p:spPr>
          <a:xfrm>
            <a:off x="9144000" y="7462766"/>
            <a:ext cx="3994201" cy="1239393"/>
          </a:xfrm>
          <a:prstGeom prst="rect">
            <a:avLst/>
          </a:prstGeom>
        </p:spPr>
        <p:txBody>
          <a:bodyPr lIns="0" tIns="0" rIns="0" bIns="0" rtlCol="0" anchor="t">
            <a:spAutoFit/>
          </a:bodyPr>
          <a:lstStyle/>
          <a:p>
            <a:pPr>
              <a:lnSpc>
                <a:spcPts val="3330"/>
              </a:lnSpc>
            </a:pPr>
            <a:r>
              <a:rPr lang="en-US" sz="2220" dirty="0">
                <a:solidFill>
                  <a:srgbClr val="A64253"/>
                </a:solidFill>
                <a:latin typeface="Montserrat"/>
              </a:rPr>
              <a:t>Monthly staff meetings</a:t>
            </a:r>
          </a:p>
          <a:p>
            <a:pPr>
              <a:lnSpc>
                <a:spcPts val="3330"/>
              </a:lnSpc>
            </a:pPr>
            <a:r>
              <a:rPr lang="en-US" sz="2220" dirty="0">
                <a:solidFill>
                  <a:srgbClr val="A64253"/>
                </a:solidFill>
                <a:latin typeface="Montserrat"/>
              </a:rPr>
              <a:t>Monthly division meetings</a:t>
            </a:r>
          </a:p>
          <a:p>
            <a:pPr algn="l">
              <a:lnSpc>
                <a:spcPts val="3330"/>
              </a:lnSpc>
            </a:pPr>
            <a:r>
              <a:rPr lang="en-US" sz="2220" dirty="0">
                <a:solidFill>
                  <a:srgbClr val="A64253"/>
                </a:solidFill>
                <a:latin typeface="Montserrat"/>
              </a:rPr>
              <a:t>Annual training</a:t>
            </a:r>
          </a:p>
        </p:txBody>
      </p:sp>
      <p:pic>
        <p:nvPicPr>
          <p:cNvPr id="7" name="Picture 7">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flipH="1" flipV="1">
            <a:off x="14662387" y="-987081"/>
            <a:ext cx="4195111" cy="4233111"/>
          </a:xfrm>
          <a:prstGeom prst="rect">
            <a:avLst/>
          </a:prstGeom>
        </p:spPr>
      </p:pic>
      <p:pic>
        <p:nvPicPr>
          <p:cNvPr id="8" name="Picture 8">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94788" y="-516363"/>
            <a:ext cx="1887041" cy="103272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4806171" y="9770637"/>
            <a:ext cx="1887041" cy="1032726"/>
          </a:xfrm>
          <a:prstGeom prst="rect">
            <a:avLst/>
          </a:prstGeom>
        </p:spPr>
      </p:pic>
      <p:pic>
        <p:nvPicPr>
          <p:cNvPr id="10" name="Picture 10">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993092" y="5988151"/>
            <a:ext cx="4589816" cy="4589816"/>
          </a:xfrm>
          <a:prstGeom prst="rect">
            <a:avLst/>
          </a:prstGeom>
        </p:spPr>
      </p:pic>
      <p:sp>
        <p:nvSpPr>
          <p:cNvPr id="11" name="AutoShape 11">
            <a:extLst>
              <a:ext uri="{C183D7F6-B498-43B3-948B-1728B52AA6E4}">
                <adec:decorative xmlns:adec="http://schemas.microsoft.com/office/drawing/2017/decorative" val="1"/>
              </a:ext>
            </a:extLst>
          </p:cNvPr>
          <p:cNvSpPr/>
          <p:nvPr/>
        </p:nvSpPr>
        <p:spPr>
          <a:xfrm rot="-5400000">
            <a:off x="-3600450" y="4598899"/>
            <a:ext cx="9258300" cy="0"/>
          </a:xfrm>
          <a:prstGeom prst="line">
            <a:avLst/>
          </a:prstGeom>
          <a:ln w="19050" cap="flat">
            <a:solidFill>
              <a:srgbClr val="A64253"/>
            </a:solidFill>
            <a:prstDash val="solid"/>
            <a:headEnd type="none" w="sm" len="sm"/>
            <a:tailEnd type="none" w="sm" len="sm"/>
          </a:ln>
        </p:spPr>
      </p:sp>
      <p:sp>
        <p:nvSpPr>
          <p:cNvPr id="17" name="TextBox 17"/>
          <p:cNvSpPr txBox="1"/>
          <p:nvPr/>
        </p:nvSpPr>
        <p:spPr>
          <a:xfrm>
            <a:off x="13547776" y="7462766"/>
            <a:ext cx="3994201" cy="1239393"/>
          </a:xfrm>
          <a:prstGeom prst="rect">
            <a:avLst/>
          </a:prstGeom>
        </p:spPr>
        <p:txBody>
          <a:bodyPr lIns="0" tIns="0" rIns="0" bIns="0" rtlCol="0" anchor="t">
            <a:spAutoFit/>
          </a:bodyPr>
          <a:lstStyle/>
          <a:p>
            <a:pPr>
              <a:lnSpc>
                <a:spcPts val="3330"/>
              </a:lnSpc>
            </a:pPr>
            <a:r>
              <a:rPr lang="en-US" sz="2220" dirty="0">
                <a:solidFill>
                  <a:srgbClr val="A64253"/>
                </a:solidFill>
                <a:latin typeface="Montserrat"/>
              </a:rPr>
              <a:t>One-one-one discussions</a:t>
            </a:r>
          </a:p>
          <a:p>
            <a:pPr>
              <a:lnSpc>
                <a:spcPts val="3330"/>
              </a:lnSpc>
            </a:pPr>
            <a:r>
              <a:rPr lang="en-US" sz="2220" dirty="0">
                <a:solidFill>
                  <a:srgbClr val="A64253"/>
                </a:solidFill>
                <a:latin typeface="Montserrat"/>
              </a:rPr>
              <a:t>Lunch and learn</a:t>
            </a:r>
          </a:p>
          <a:p>
            <a:pPr algn="l">
              <a:lnSpc>
                <a:spcPts val="3330"/>
              </a:lnSpc>
            </a:pPr>
            <a:r>
              <a:rPr lang="en-US" sz="2220" dirty="0">
                <a:solidFill>
                  <a:srgbClr val="A64253"/>
                </a:solidFill>
                <a:latin typeface="Montserrat"/>
              </a:rPr>
              <a:t>Modeling</a:t>
            </a:r>
          </a:p>
        </p:txBody>
      </p:sp>
      <p:sp>
        <p:nvSpPr>
          <p:cNvPr id="18" name="TextBox 17">
            <a:extLst>
              <a:ext uri="{FF2B5EF4-FFF2-40B4-BE49-F238E27FC236}">
                <a16:creationId xmlns:a16="http://schemas.microsoft.com/office/drawing/2014/main" id="{6F726125-DF16-4F14-AB47-F165424091E5}"/>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22</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1" name="TextBox 11"/>
          <p:cNvSpPr txBox="1">
            <a:spLocks noGrp="1"/>
          </p:cNvSpPr>
          <p:nvPr>
            <p:ph type="title" idx="4294967295"/>
          </p:nvPr>
        </p:nvSpPr>
        <p:spPr>
          <a:xfrm>
            <a:off x="10804859" y="5143500"/>
            <a:ext cx="5888352" cy="847725"/>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6720"/>
              </a:lnSpc>
              <a:spcBef>
                <a:spcPct val="0"/>
              </a:spcBef>
              <a:spcAft>
                <a:spcPts val="0"/>
              </a:spcAft>
              <a:buClrTx/>
              <a:buSzTx/>
              <a:buFontTx/>
              <a:buNone/>
              <a:tabLst/>
              <a:defRPr/>
            </a:pPr>
            <a:r>
              <a:rPr kumimoji="0" lang="en-US" sz="5600" b="0" i="0" u="none" strike="noStrike" kern="1200" cap="none" spc="0" normalizeH="0" baseline="0" noProof="0" dirty="0">
                <a:ln>
                  <a:noFill/>
                </a:ln>
                <a:solidFill>
                  <a:srgbClr val="FCF0CC"/>
                </a:solidFill>
                <a:effectLst/>
                <a:uLnTx/>
                <a:uFillTx/>
                <a:latin typeface="Montserrat Semi-Bold"/>
                <a:ea typeface="+mn-ea"/>
                <a:cs typeface="+mn-cs"/>
              </a:rPr>
              <a:t>QUESTIONS?</a:t>
            </a:r>
          </a:p>
        </p:txBody>
      </p:sp>
      <p:pic>
        <p:nvPicPr>
          <p:cNvPr id="2" name="Picture 2">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569498" y="7040971"/>
            <a:ext cx="4195111" cy="4233111"/>
          </a:xfrm>
          <a:prstGeom prst="rect">
            <a:avLst/>
          </a:prstGeom>
        </p:spPr>
      </p:pic>
      <p:grpSp>
        <p:nvGrpSpPr>
          <p:cNvPr id="3" name="Group 3" descr="Three people dressed in business attire attending a seminar or presentation in classroom environment. The person in the middle in smiling and has a note pad in one hand, and is raising his other hand signaling to speak. ">
            <a:extLst>
              <a:ext uri="{C183D7F6-B498-43B3-948B-1728B52AA6E4}">
                <adec:decorative xmlns:adec="http://schemas.microsoft.com/office/drawing/2017/decorative" val="0"/>
              </a:ext>
            </a:extLst>
          </p:cNvPr>
          <p:cNvGrpSpPr/>
          <p:nvPr/>
        </p:nvGrpSpPr>
        <p:grpSpPr>
          <a:xfrm>
            <a:off x="2062369" y="706031"/>
            <a:ext cx="7161414" cy="8476005"/>
            <a:chOff x="0" y="0"/>
            <a:chExt cx="9548552" cy="11301340"/>
          </a:xfrm>
        </p:grpSpPr>
        <p:pic>
          <p:nvPicPr>
            <p:cNvPr id="4" name="Picture 4"/>
            <p:cNvPicPr>
              <a:picLocks noChangeAspect="1"/>
            </p:cNvPicPr>
            <p:nvPr/>
          </p:nvPicPr>
          <p:blipFill>
            <a:blip r:embed="rId5"/>
            <a:srcRect l="21854" r="21854"/>
            <a:stretch>
              <a:fillRect/>
            </a:stretch>
          </p:blipFill>
          <p:spPr>
            <a:xfrm>
              <a:off x="0" y="0"/>
              <a:ext cx="9548552" cy="11301340"/>
            </a:xfrm>
            <a:prstGeom prst="rect">
              <a:avLst/>
            </a:prstGeom>
          </p:spPr>
        </p:pic>
      </p:grpSp>
      <p:pic>
        <p:nvPicPr>
          <p:cNvPr id="5" name="Picture 5">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flipH="1" flipV="1">
            <a:off x="14662387" y="-987081"/>
            <a:ext cx="4195111" cy="4233111"/>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594788" y="-516363"/>
            <a:ext cx="1887041" cy="1032726"/>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4806171" y="9770637"/>
            <a:ext cx="1887041" cy="1032726"/>
          </a:xfrm>
          <a:prstGeom prst="rect">
            <a:avLst/>
          </a:prstGeom>
        </p:spPr>
      </p:pic>
      <p:sp>
        <p:nvSpPr>
          <p:cNvPr id="8" name="AutoShape 8">
            <a:extLst>
              <a:ext uri="{C183D7F6-B498-43B3-948B-1728B52AA6E4}">
                <adec:decorative xmlns:adec="http://schemas.microsoft.com/office/drawing/2017/decorative" val="1"/>
              </a:ext>
            </a:extLst>
          </p:cNvPr>
          <p:cNvSpPr/>
          <p:nvPr/>
        </p:nvSpPr>
        <p:spPr>
          <a:xfrm rot="-5400000">
            <a:off x="-3789064" y="4817764"/>
            <a:ext cx="9654578" cy="0"/>
          </a:xfrm>
          <a:prstGeom prst="line">
            <a:avLst/>
          </a:prstGeom>
          <a:ln w="19050" cap="flat">
            <a:solidFill>
              <a:srgbClr val="FAF4F0"/>
            </a:solidFill>
            <a:prstDash val="solid"/>
            <a:headEnd type="none" w="sm" len="sm"/>
            <a:tailEnd type="none" w="sm" len="sm"/>
          </a:ln>
        </p:spPr>
      </p:sp>
      <p:pic>
        <p:nvPicPr>
          <p:cNvPr id="9" name="Picture 9">
            <a:extLst>
              <a:ext uri="{C183D7F6-B498-43B3-948B-1728B52AA6E4}">
                <adec:decorative xmlns:adec="http://schemas.microsoft.com/office/drawing/2017/decorative" val="1"/>
              </a:ext>
            </a:extLst>
          </p:cNvPr>
          <p:cNvPicPr>
            <a:picLocks noChangeAspect="1"/>
          </p:cNvPicPr>
          <p:nvPr/>
        </p:nvPicPr>
        <p:blipFill>
          <a:blip r:embed="rId8">
            <a:alphaModFix amt="8999"/>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2294908" y="-290967"/>
            <a:ext cx="4589816" cy="4589816"/>
          </a:xfrm>
          <a:prstGeom prst="rect">
            <a:avLst/>
          </a:prstGeom>
        </p:spPr>
      </p:pic>
      <p:pic>
        <p:nvPicPr>
          <p:cNvPr id="10" name="Picture 10">
            <a:extLst>
              <a:ext uri="{C183D7F6-B498-43B3-948B-1728B52AA6E4}">
                <adec:decorative xmlns:adec="http://schemas.microsoft.com/office/drawing/2017/decorative" val="1"/>
              </a:ext>
            </a:extLst>
          </p:cNvPr>
          <p:cNvPicPr>
            <a:picLocks noChangeAspect="1"/>
          </p:cNvPicPr>
          <p:nvPr/>
        </p:nvPicPr>
        <p:blipFill>
          <a:blip r:embed="rId8">
            <a:alphaModFix amt="8999"/>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993092" y="5988151"/>
            <a:ext cx="4589816" cy="4589816"/>
          </a:xfrm>
          <a:prstGeom prst="rect">
            <a:avLst/>
          </a:prstGeom>
        </p:spPr>
      </p:pic>
      <p:sp>
        <p:nvSpPr>
          <p:cNvPr id="12" name="TextBox 11">
            <a:extLst>
              <a:ext uri="{FF2B5EF4-FFF2-40B4-BE49-F238E27FC236}">
                <a16:creationId xmlns:a16="http://schemas.microsoft.com/office/drawing/2014/main" id="{AF09FCE9-6E48-4C96-812D-AE05924915AC}"/>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23</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2" name="TextBox 2"/>
          <p:cNvSpPr txBox="1">
            <a:spLocks noGrp="1"/>
          </p:cNvSpPr>
          <p:nvPr>
            <p:ph type="title" idx="4294967295"/>
          </p:nvPr>
        </p:nvSpPr>
        <p:spPr>
          <a:xfrm>
            <a:off x="1843750" y="2083276"/>
            <a:ext cx="14600500" cy="2528322"/>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ts val="20768"/>
              </a:lnSpc>
              <a:spcBef>
                <a:spcPct val="0"/>
              </a:spcBef>
              <a:spcAft>
                <a:spcPts val="0"/>
              </a:spcAft>
              <a:buClrTx/>
              <a:buSzTx/>
              <a:buFontTx/>
              <a:buNone/>
              <a:tabLst/>
              <a:defRPr/>
            </a:pPr>
            <a:r>
              <a:rPr kumimoji="0" lang="en-US" sz="14834" b="0" i="0" u="none" strike="noStrike" kern="1200" cap="none" spc="0" normalizeH="0" baseline="0" noProof="0" dirty="0">
                <a:ln>
                  <a:noFill/>
                </a:ln>
                <a:solidFill>
                  <a:srgbClr val="FCF0CC"/>
                </a:solidFill>
                <a:effectLst/>
                <a:uLnTx/>
                <a:uFillTx/>
                <a:latin typeface="Montserrat Semi-Bold Bold"/>
                <a:ea typeface="+mn-ea"/>
                <a:cs typeface="+mn-cs"/>
              </a:rPr>
              <a:t>THANK YOU!</a:t>
            </a:r>
          </a:p>
        </p:txBody>
      </p:sp>
      <p:sp>
        <p:nvSpPr>
          <p:cNvPr id="3" name="TextBox 3"/>
          <p:cNvSpPr txBox="1"/>
          <p:nvPr/>
        </p:nvSpPr>
        <p:spPr>
          <a:xfrm>
            <a:off x="3449806" y="6516313"/>
            <a:ext cx="11388388" cy="501650"/>
          </a:xfrm>
          <a:prstGeom prst="rect">
            <a:avLst/>
          </a:prstGeom>
        </p:spPr>
        <p:txBody>
          <a:bodyPr lIns="0" tIns="0" rIns="0" bIns="0" rtlCol="0" anchor="t">
            <a:spAutoFit/>
          </a:bodyPr>
          <a:lstStyle/>
          <a:p>
            <a:pPr marL="0" lvl="0" indent="0" algn="ctr">
              <a:lnSpc>
                <a:spcPts val="3850"/>
              </a:lnSpc>
              <a:spcBef>
                <a:spcPct val="0"/>
              </a:spcBef>
            </a:pPr>
            <a:r>
              <a:rPr lang="en-US" sz="3500" dirty="0">
                <a:solidFill>
                  <a:srgbClr val="FCF0CC"/>
                </a:solidFill>
                <a:latin typeface="Montserrat"/>
              </a:rPr>
              <a:t>Donna Ledbetter</a:t>
            </a:r>
          </a:p>
        </p:txBody>
      </p:sp>
      <p:pic>
        <p:nvPicPr>
          <p:cNvPr id="5" name="Picture 5">
            <a:extLst>
              <a:ext uri="{C183D7F6-B498-43B3-948B-1728B52AA6E4}">
                <adec:decorative xmlns:adec="http://schemas.microsoft.com/office/drawing/2017/decorative" val="1"/>
              </a:ext>
            </a:extLst>
          </p:cNvPr>
          <p:cNvPicPr>
            <a:picLocks noChangeAspect="1"/>
          </p:cNvPicPr>
          <p:nvPr/>
        </p:nvPicPr>
        <p:blipFill>
          <a:blip r:embed="rId2">
            <a:alphaModFix amt="8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294908" y="-290967"/>
            <a:ext cx="4589816" cy="4589816"/>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69498" y="7040971"/>
            <a:ext cx="4195111" cy="4233111"/>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flipV="1">
            <a:off x="14662387" y="-987081"/>
            <a:ext cx="4195111" cy="4233111"/>
          </a:xfrm>
          <a:prstGeom prst="rect">
            <a:avLst/>
          </a:prstGeom>
        </p:spPr>
      </p:pic>
      <p:pic>
        <p:nvPicPr>
          <p:cNvPr id="8" name="Picture 8">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594788" y="-516363"/>
            <a:ext cx="1887041" cy="103272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4806171" y="9770637"/>
            <a:ext cx="1887041" cy="1032726"/>
          </a:xfrm>
          <a:prstGeom prst="rect">
            <a:avLst/>
          </a:prstGeom>
        </p:spPr>
      </p:pic>
      <p:pic>
        <p:nvPicPr>
          <p:cNvPr id="10" name="Picture 10">
            <a:extLst>
              <a:ext uri="{C183D7F6-B498-43B3-948B-1728B52AA6E4}">
                <adec:decorative xmlns:adec="http://schemas.microsoft.com/office/drawing/2017/decorative" val="1"/>
              </a:ext>
            </a:extLst>
          </p:cNvPr>
          <p:cNvPicPr>
            <a:picLocks noChangeAspect="1"/>
          </p:cNvPicPr>
          <p:nvPr/>
        </p:nvPicPr>
        <p:blipFill>
          <a:blip r:embed="rId2">
            <a:alphaModFix amt="8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993092" y="5988151"/>
            <a:ext cx="4589816" cy="4589816"/>
          </a:xfrm>
          <a:prstGeom prst="rect">
            <a:avLst/>
          </a:prstGeom>
        </p:spPr>
      </p:pic>
      <p:sp>
        <p:nvSpPr>
          <p:cNvPr id="11" name="AutoShape 11">
            <a:extLst>
              <a:ext uri="{C183D7F6-B498-43B3-948B-1728B52AA6E4}">
                <adec:decorative xmlns:adec="http://schemas.microsoft.com/office/drawing/2017/decorative" val="1"/>
              </a:ext>
            </a:extLst>
          </p:cNvPr>
          <p:cNvSpPr/>
          <p:nvPr/>
        </p:nvSpPr>
        <p:spPr>
          <a:xfrm rot="-5400000">
            <a:off x="-3600450" y="4598899"/>
            <a:ext cx="9258300" cy="0"/>
          </a:xfrm>
          <a:prstGeom prst="line">
            <a:avLst/>
          </a:prstGeom>
          <a:ln w="19050" cap="flat">
            <a:solidFill>
              <a:srgbClr val="FAF4F0"/>
            </a:solidFill>
            <a:prstDash val="solid"/>
            <a:headEnd type="none" w="sm" len="sm"/>
            <a:tailEnd type="none" w="sm" len="sm"/>
          </a:ln>
        </p:spPr>
      </p:sp>
      <p:sp>
        <p:nvSpPr>
          <p:cNvPr id="12" name="AutoShape 12">
            <a:extLst>
              <a:ext uri="{C183D7F6-B498-43B3-948B-1728B52AA6E4}">
                <adec:decorative xmlns:adec="http://schemas.microsoft.com/office/drawing/2017/decorative" val="1"/>
              </a:ext>
            </a:extLst>
          </p:cNvPr>
          <p:cNvSpPr/>
          <p:nvPr/>
        </p:nvSpPr>
        <p:spPr>
          <a:xfrm>
            <a:off x="5897880" y="4465549"/>
            <a:ext cx="6492240" cy="0"/>
          </a:xfrm>
          <a:prstGeom prst="line">
            <a:avLst/>
          </a:prstGeom>
          <a:ln w="47625" cap="flat">
            <a:solidFill>
              <a:srgbClr val="FAF4F0"/>
            </a:solidFill>
            <a:prstDash val="solid"/>
            <a:headEnd type="none" w="sm" len="sm"/>
            <a:tailEnd type="none" w="sm" len="sm"/>
          </a:ln>
        </p:spPr>
      </p:sp>
      <p:sp>
        <p:nvSpPr>
          <p:cNvPr id="4" name="TextBox 4"/>
          <p:cNvSpPr txBox="1"/>
          <p:nvPr/>
        </p:nvSpPr>
        <p:spPr>
          <a:xfrm>
            <a:off x="3449806" y="7218467"/>
            <a:ext cx="11388388" cy="768730"/>
          </a:xfrm>
          <a:prstGeom prst="rect">
            <a:avLst/>
          </a:prstGeom>
        </p:spPr>
        <p:txBody>
          <a:bodyPr lIns="0" tIns="0" rIns="0" bIns="0" rtlCol="0" anchor="t">
            <a:spAutoFit/>
          </a:bodyPr>
          <a:lstStyle/>
          <a:p>
            <a:pPr algn="ctr">
              <a:lnSpc>
                <a:spcPts val="3082"/>
              </a:lnSpc>
            </a:pPr>
            <a:r>
              <a:rPr lang="en-US" sz="2300" dirty="0">
                <a:solidFill>
                  <a:srgbClr val="FCF0CC"/>
                </a:solidFill>
                <a:latin typeface="Montserrat"/>
              </a:rPr>
              <a:t>National Institute of Corrections</a:t>
            </a:r>
          </a:p>
          <a:p>
            <a:pPr marL="0" lvl="0" indent="0" algn="ctr">
              <a:lnSpc>
                <a:spcPts val="3082"/>
              </a:lnSpc>
            </a:pPr>
            <a:r>
              <a:rPr lang="en-US" sz="2300" dirty="0">
                <a:solidFill>
                  <a:srgbClr val="FCF0CC"/>
                </a:solidFill>
                <a:latin typeface="Montserrat"/>
              </a:rPr>
              <a:t>dledbetter@bop.gov</a:t>
            </a:r>
          </a:p>
        </p:txBody>
      </p:sp>
      <p:sp>
        <p:nvSpPr>
          <p:cNvPr id="13" name="TextBox 12">
            <a:extLst>
              <a:ext uri="{FF2B5EF4-FFF2-40B4-BE49-F238E27FC236}">
                <a16:creationId xmlns:a16="http://schemas.microsoft.com/office/drawing/2014/main" id="{7D19E7B4-CB4A-4546-AD6F-61D1ACF159BB}"/>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24</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3" name="TextBox 13"/>
          <p:cNvSpPr txBox="1">
            <a:spLocks noGrp="1"/>
          </p:cNvSpPr>
          <p:nvPr>
            <p:ph type="title" idx="4294967295"/>
          </p:nvPr>
        </p:nvSpPr>
        <p:spPr>
          <a:xfrm>
            <a:off x="10495618" y="1986089"/>
            <a:ext cx="5888352" cy="847725"/>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6720"/>
              </a:lnSpc>
              <a:spcBef>
                <a:spcPct val="0"/>
              </a:spcBef>
              <a:spcAft>
                <a:spcPts val="0"/>
              </a:spcAft>
              <a:buClrTx/>
              <a:buSzTx/>
              <a:buFontTx/>
              <a:buNone/>
              <a:tabLst/>
              <a:defRPr/>
            </a:pPr>
            <a:r>
              <a:rPr kumimoji="0" lang="en-US" sz="5600" b="0" i="0" u="none" strike="noStrike" kern="1200" cap="none" spc="0" normalizeH="0" baseline="0" noProof="0" dirty="0">
                <a:ln>
                  <a:noFill/>
                </a:ln>
                <a:solidFill>
                  <a:srgbClr val="FCF0CC"/>
                </a:solidFill>
                <a:effectLst/>
                <a:uLnTx/>
                <a:uFillTx/>
                <a:latin typeface="Montserrat Semi-Bold"/>
                <a:ea typeface="+mn-ea"/>
                <a:cs typeface="+mn-cs"/>
              </a:rPr>
              <a:t>PURPOSE</a:t>
            </a:r>
          </a:p>
        </p:txBody>
      </p:sp>
      <p:grpSp>
        <p:nvGrpSpPr>
          <p:cNvPr id="2" name="Group 2">
            <a:extLst>
              <a:ext uri="{C183D7F6-B498-43B3-948B-1728B52AA6E4}">
                <adec:decorative xmlns:adec="http://schemas.microsoft.com/office/drawing/2017/decorative" val="1"/>
              </a:ext>
            </a:extLst>
          </p:cNvPr>
          <p:cNvGrpSpPr/>
          <p:nvPr/>
        </p:nvGrpSpPr>
        <p:grpSpPr>
          <a:xfrm>
            <a:off x="-830584" y="-140301"/>
            <a:ext cx="6476979" cy="10567602"/>
            <a:chOff x="0" y="0"/>
            <a:chExt cx="1705871" cy="2783237"/>
          </a:xfrm>
        </p:grpSpPr>
        <p:sp>
          <p:nvSpPr>
            <p:cNvPr id="3" name="Freeform 3"/>
            <p:cNvSpPr/>
            <p:nvPr/>
          </p:nvSpPr>
          <p:spPr>
            <a:xfrm>
              <a:off x="0" y="0"/>
              <a:ext cx="1705871" cy="2783237"/>
            </a:xfrm>
            <a:custGeom>
              <a:avLst/>
              <a:gdLst/>
              <a:ahLst/>
              <a:cxnLst/>
              <a:rect l="l" t="t" r="r" b="b"/>
              <a:pathLst>
                <a:path w="1705871" h="2783237">
                  <a:moveTo>
                    <a:pt x="0" y="0"/>
                  </a:moveTo>
                  <a:lnTo>
                    <a:pt x="1705871" y="0"/>
                  </a:lnTo>
                  <a:lnTo>
                    <a:pt x="1705871" y="2783237"/>
                  </a:lnTo>
                  <a:lnTo>
                    <a:pt x="0" y="2783237"/>
                  </a:lnTo>
                  <a:close/>
                </a:path>
              </a:pathLst>
            </a:custGeom>
            <a:solidFill>
              <a:srgbClr val="FCF0CC"/>
            </a:solidFill>
          </p:spPr>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3436"/>
                </a:lnSpc>
              </a:pPr>
              <a:endParaRPr/>
            </a:p>
          </p:txBody>
        </p:sp>
      </p:grpSp>
      <p:grpSp>
        <p:nvGrpSpPr>
          <p:cNvPr id="10" name="Group 10" descr="A whiteboard with the words, &quot;Purpose&quot; written in black marker. To the right of purpose is a hand holding a black marker.&#10;&#10;There is a dry eraser and marker below the text attached to the white board.">
            <a:extLst>
              <a:ext uri="{C183D7F6-B498-43B3-948B-1728B52AA6E4}">
                <adec:decorative xmlns:adec="http://schemas.microsoft.com/office/drawing/2017/decorative" val="0"/>
              </a:ext>
            </a:extLst>
          </p:cNvPr>
          <p:cNvGrpSpPr/>
          <p:nvPr/>
        </p:nvGrpSpPr>
        <p:grpSpPr>
          <a:xfrm>
            <a:off x="1920692" y="1986089"/>
            <a:ext cx="7451405" cy="6294095"/>
            <a:chOff x="0" y="0"/>
            <a:chExt cx="9935206" cy="8392127"/>
          </a:xfrm>
        </p:grpSpPr>
        <p:pic>
          <p:nvPicPr>
            <p:cNvPr id="11" name="Picture 11"/>
            <p:cNvPicPr>
              <a:picLocks noChangeAspect="1"/>
            </p:cNvPicPr>
            <p:nvPr/>
          </p:nvPicPr>
          <p:blipFill>
            <a:blip r:embed="rId3"/>
            <a:srcRect l="10784" r="10784"/>
            <a:stretch>
              <a:fillRect/>
            </a:stretch>
          </p:blipFill>
          <p:spPr>
            <a:xfrm>
              <a:off x="0" y="0"/>
              <a:ext cx="9935206" cy="8392127"/>
            </a:xfrm>
            <a:prstGeom prst="rect">
              <a:avLst/>
            </a:prstGeom>
          </p:spPr>
        </p:pic>
      </p:grpSp>
      <p:sp>
        <p:nvSpPr>
          <p:cNvPr id="12" name="TextBox 12"/>
          <p:cNvSpPr txBox="1"/>
          <p:nvPr/>
        </p:nvSpPr>
        <p:spPr>
          <a:xfrm>
            <a:off x="10248397" y="3499823"/>
            <a:ext cx="5888352" cy="4256913"/>
          </a:xfrm>
          <a:prstGeom prst="rect">
            <a:avLst/>
          </a:prstGeom>
        </p:spPr>
        <p:txBody>
          <a:bodyPr lIns="0" tIns="0" rIns="0" bIns="0" rtlCol="0" anchor="t">
            <a:spAutoFit/>
          </a:bodyPr>
          <a:lstStyle/>
          <a:p>
            <a:pPr algn="l">
              <a:lnSpc>
                <a:spcPts val="3780"/>
              </a:lnSpc>
            </a:pPr>
            <a:r>
              <a:rPr lang="en-US" sz="2520" dirty="0">
                <a:solidFill>
                  <a:srgbClr val="FCF0CC"/>
                </a:solidFill>
                <a:latin typeface="Montserrat"/>
              </a:rPr>
              <a:t>This presentation will show how the National Institute of Corrections has been able to marry people-first language and plain language principles to develop more sensitive, humane communications that are respectful of the people directly affected by these words in various ways.</a:t>
            </a:r>
          </a:p>
        </p:txBody>
      </p:sp>
      <p:pic>
        <p:nvPicPr>
          <p:cNvPr id="5" name="Picture 5">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294908" y="-290967"/>
            <a:ext cx="4589816" cy="4589816"/>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6">
            <a:alphaModFix amt="8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569498" y="7040971"/>
            <a:ext cx="4195111" cy="4233111"/>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8">
            <a:alphaModFix amt="8999"/>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flipH="1" flipV="1">
            <a:off x="14662387" y="-987081"/>
            <a:ext cx="4195111" cy="4233111"/>
          </a:xfrm>
          <a:prstGeom prst="rect">
            <a:avLst/>
          </a:prstGeom>
        </p:spPr>
      </p:pic>
      <p:pic>
        <p:nvPicPr>
          <p:cNvPr id="8" name="Picture 8">
            <a:extLst>
              <a:ext uri="{C183D7F6-B498-43B3-948B-1728B52AA6E4}">
                <adec:decorative xmlns:adec="http://schemas.microsoft.com/office/drawing/2017/decorative" val="1"/>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94788" y="-516363"/>
            <a:ext cx="1887041" cy="103272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4806171" y="9770637"/>
            <a:ext cx="1887041" cy="1032726"/>
          </a:xfrm>
          <a:prstGeom prst="rect">
            <a:avLst/>
          </a:prstGeom>
        </p:spPr>
      </p:pic>
      <p:pic>
        <p:nvPicPr>
          <p:cNvPr id="14" name="Picture 14">
            <a:extLst>
              <a:ext uri="{C183D7F6-B498-43B3-948B-1728B52AA6E4}">
                <adec:decorative xmlns:adec="http://schemas.microsoft.com/office/drawing/2017/decorative" val="1"/>
              </a:ext>
            </a:extLst>
          </p:cNvPr>
          <p:cNvPicPr>
            <a:picLocks noChangeAspect="1"/>
          </p:cNvPicPr>
          <p:nvPr/>
        </p:nvPicPr>
        <p:blipFill>
          <a:blip r:embed="rId12">
            <a:alphaModFix amt="8999"/>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15993092" y="5988151"/>
            <a:ext cx="4589816" cy="4589816"/>
          </a:xfrm>
          <a:prstGeom prst="rect">
            <a:avLst/>
          </a:prstGeom>
        </p:spPr>
      </p:pic>
      <p:sp>
        <p:nvSpPr>
          <p:cNvPr id="15" name="AutoShape 15">
            <a:extLst>
              <a:ext uri="{C183D7F6-B498-43B3-948B-1728B52AA6E4}">
                <adec:decorative xmlns:adec="http://schemas.microsoft.com/office/drawing/2017/decorative" val="1"/>
              </a:ext>
            </a:extLst>
          </p:cNvPr>
          <p:cNvSpPr/>
          <p:nvPr/>
        </p:nvSpPr>
        <p:spPr>
          <a:xfrm rot="-5400000">
            <a:off x="-3590925" y="4619625"/>
            <a:ext cx="9258300" cy="0"/>
          </a:xfrm>
          <a:prstGeom prst="line">
            <a:avLst/>
          </a:prstGeom>
          <a:ln w="19050" cap="flat">
            <a:solidFill>
              <a:srgbClr val="A64253"/>
            </a:solidFill>
            <a:prstDash val="solid"/>
            <a:headEnd type="none" w="sm" len="sm"/>
            <a:tailEnd type="none" w="sm" len="sm"/>
          </a:ln>
        </p:spPr>
      </p:sp>
      <p:sp>
        <p:nvSpPr>
          <p:cNvPr id="16" name="AutoShape 16">
            <a:extLst>
              <a:ext uri="{C183D7F6-B498-43B3-948B-1728B52AA6E4}">
                <adec:decorative xmlns:adec="http://schemas.microsoft.com/office/drawing/2017/decorative" val="1"/>
              </a:ext>
            </a:extLst>
          </p:cNvPr>
          <p:cNvSpPr/>
          <p:nvPr/>
        </p:nvSpPr>
        <p:spPr>
          <a:xfrm>
            <a:off x="10495618" y="2786115"/>
            <a:ext cx="3375078" cy="0"/>
          </a:xfrm>
          <a:prstGeom prst="line">
            <a:avLst/>
          </a:prstGeom>
          <a:ln w="47625" cap="flat">
            <a:solidFill>
              <a:srgbClr val="FCF0CC"/>
            </a:solidFill>
            <a:prstDash val="solid"/>
            <a:headEnd type="none" w="sm" len="sm"/>
            <a:tailEnd type="none" w="sm" len="sm"/>
          </a:ln>
        </p:spPr>
      </p:sp>
      <p:sp>
        <p:nvSpPr>
          <p:cNvPr id="17" name="TextBox 16">
            <a:extLst>
              <a:ext uri="{FF2B5EF4-FFF2-40B4-BE49-F238E27FC236}">
                <a16:creationId xmlns:a16="http://schemas.microsoft.com/office/drawing/2014/main" id="{76A2C8E2-D303-4F4F-980D-5EB8E3B64E35}"/>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2" name="TextBox 2"/>
          <p:cNvSpPr txBox="1">
            <a:spLocks noGrp="1"/>
          </p:cNvSpPr>
          <p:nvPr>
            <p:ph type="title" idx="4294967295"/>
          </p:nvPr>
        </p:nvSpPr>
        <p:spPr>
          <a:xfrm>
            <a:off x="6300733" y="1906531"/>
            <a:ext cx="5686534" cy="121920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ts val="9600"/>
              </a:lnSpc>
              <a:spcBef>
                <a:spcPct val="0"/>
              </a:spcBef>
              <a:spcAft>
                <a:spcPts val="0"/>
              </a:spcAft>
              <a:buClrTx/>
              <a:buSzTx/>
              <a:buFontTx/>
              <a:buNone/>
              <a:tabLst/>
              <a:defRPr/>
            </a:pPr>
            <a:r>
              <a:rPr kumimoji="0" lang="en-US" sz="8000" b="0" i="0" u="none" strike="noStrike" kern="1200" cap="none" spc="0" normalizeH="0" baseline="0" noProof="0" dirty="0">
                <a:ln>
                  <a:noFill/>
                </a:ln>
                <a:solidFill>
                  <a:srgbClr val="FCF0CC"/>
                </a:solidFill>
                <a:effectLst/>
                <a:uLnTx/>
                <a:uFillTx/>
                <a:latin typeface="Montserrat Semi-Bold"/>
                <a:ea typeface="+mn-ea"/>
                <a:cs typeface="+mn-cs"/>
              </a:rPr>
              <a:t>AGENDA</a:t>
            </a:r>
          </a:p>
        </p:txBody>
      </p:sp>
      <p:sp>
        <p:nvSpPr>
          <p:cNvPr id="3" name="TextBox 3"/>
          <p:cNvSpPr txBox="1"/>
          <p:nvPr/>
        </p:nvSpPr>
        <p:spPr>
          <a:xfrm>
            <a:off x="6081838" y="3933311"/>
            <a:ext cx="7566434" cy="4349748"/>
          </a:xfrm>
          <a:prstGeom prst="rect">
            <a:avLst/>
          </a:prstGeom>
        </p:spPr>
        <p:txBody>
          <a:bodyPr lIns="0" tIns="0" rIns="0" bIns="0" rtlCol="0" anchor="t">
            <a:spAutoFit/>
          </a:bodyPr>
          <a:lstStyle/>
          <a:p>
            <a:pPr marL="755654" lvl="1" indent="-377827">
              <a:lnSpc>
                <a:spcPts val="7000"/>
              </a:lnSpc>
              <a:buFont typeface="Arial"/>
              <a:buChar char="•"/>
            </a:pPr>
            <a:r>
              <a:rPr lang="en-US" sz="3500" dirty="0">
                <a:solidFill>
                  <a:srgbClr val="FCF0CC"/>
                </a:solidFill>
                <a:latin typeface="Montserrat"/>
              </a:rPr>
              <a:t>Introduction</a:t>
            </a:r>
          </a:p>
          <a:p>
            <a:pPr marL="755654" lvl="1" indent="-377827">
              <a:lnSpc>
                <a:spcPts val="7000"/>
              </a:lnSpc>
              <a:buFont typeface="Arial"/>
              <a:buChar char="•"/>
            </a:pPr>
            <a:r>
              <a:rPr lang="en-US" sz="3500" dirty="0">
                <a:solidFill>
                  <a:srgbClr val="FCF0CC"/>
                </a:solidFill>
                <a:latin typeface="Montserrat"/>
              </a:rPr>
              <a:t>Part 1: Setting the Stage</a:t>
            </a:r>
          </a:p>
          <a:p>
            <a:pPr marL="755654" lvl="1" indent="-377827">
              <a:lnSpc>
                <a:spcPts val="7000"/>
              </a:lnSpc>
              <a:buFont typeface="Arial"/>
              <a:buChar char="•"/>
            </a:pPr>
            <a:r>
              <a:rPr lang="en-US" sz="3500" dirty="0">
                <a:solidFill>
                  <a:srgbClr val="FCF0CC"/>
                </a:solidFill>
                <a:latin typeface="Montserrat"/>
              </a:rPr>
              <a:t>Part 2: Implementation</a:t>
            </a:r>
          </a:p>
          <a:p>
            <a:pPr marL="755654" lvl="1" indent="-377827">
              <a:lnSpc>
                <a:spcPts val="7000"/>
              </a:lnSpc>
              <a:buFont typeface="Arial"/>
              <a:buChar char="•"/>
            </a:pPr>
            <a:r>
              <a:rPr lang="en-US" sz="3500" dirty="0">
                <a:solidFill>
                  <a:srgbClr val="FCF0CC"/>
                </a:solidFill>
                <a:latin typeface="Montserrat"/>
              </a:rPr>
              <a:t>Part 3: The Future</a:t>
            </a:r>
          </a:p>
          <a:p>
            <a:pPr marL="755654" lvl="1" indent="-377827" algn="l">
              <a:lnSpc>
                <a:spcPts val="7000"/>
              </a:lnSpc>
              <a:buFont typeface="Arial"/>
              <a:buChar char="•"/>
            </a:pPr>
            <a:r>
              <a:rPr lang="en-US" sz="3500" dirty="0">
                <a:solidFill>
                  <a:srgbClr val="FCF0CC"/>
                </a:solidFill>
                <a:latin typeface="Montserrat"/>
              </a:rPr>
              <a:t>Close</a:t>
            </a:r>
          </a:p>
        </p:txBody>
      </p:sp>
      <p:pic>
        <p:nvPicPr>
          <p:cNvPr id="4" name="Picture 4">
            <a:extLst>
              <a:ext uri="{C183D7F6-B498-43B3-948B-1728B52AA6E4}">
                <adec:decorative xmlns:adec="http://schemas.microsoft.com/office/drawing/2017/decorative" val="1"/>
              </a:ext>
            </a:extLst>
          </p:cNvPr>
          <p:cNvPicPr>
            <a:picLocks noChangeAspect="1"/>
          </p:cNvPicPr>
          <p:nvPr/>
        </p:nvPicPr>
        <p:blipFill>
          <a:blip r:embed="rId2">
            <a:alphaModFix amt="8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294908" y="-290967"/>
            <a:ext cx="4589816" cy="4589816"/>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2">
            <a:alphaModFix amt="8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993092" y="5988151"/>
            <a:ext cx="4589816" cy="4589816"/>
          </a:xfrm>
          <a:prstGeom prst="rect">
            <a:avLst/>
          </a:prstGeom>
        </p:spPr>
      </p:pic>
      <p:sp>
        <p:nvSpPr>
          <p:cNvPr id="10" name="AutoShape 10">
            <a:extLst>
              <a:ext uri="{C183D7F6-B498-43B3-948B-1728B52AA6E4}">
                <adec:decorative xmlns:adec="http://schemas.microsoft.com/office/drawing/2017/decorative" val="1"/>
              </a:ext>
            </a:extLst>
          </p:cNvPr>
          <p:cNvSpPr/>
          <p:nvPr/>
        </p:nvSpPr>
        <p:spPr>
          <a:xfrm>
            <a:off x="7456461" y="3039932"/>
            <a:ext cx="3375078" cy="0"/>
          </a:xfrm>
          <a:prstGeom prst="line">
            <a:avLst/>
          </a:prstGeom>
          <a:ln w="47625" cap="flat">
            <a:solidFill>
              <a:srgbClr val="FCF0CC"/>
            </a:solidFill>
            <a:prstDash val="solid"/>
            <a:headEnd type="none" w="sm" len="sm"/>
            <a:tailEnd type="none" w="sm" len="sm"/>
          </a:ln>
        </p:spPr>
      </p:sp>
      <p:sp>
        <p:nvSpPr>
          <p:cNvPr id="11" name="TextBox 10">
            <a:extLst>
              <a:ext uri="{FF2B5EF4-FFF2-40B4-BE49-F238E27FC236}">
                <a16:creationId xmlns:a16="http://schemas.microsoft.com/office/drawing/2014/main" id="{AB7375DE-91B1-4F91-B3F1-E1CAC0CF5EEE}"/>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2" name="TextBox 2"/>
          <p:cNvSpPr txBox="1">
            <a:spLocks noGrp="1"/>
          </p:cNvSpPr>
          <p:nvPr>
            <p:ph type="title" idx="4294967295"/>
          </p:nvPr>
        </p:nvSpPr>
        <p:spPr>
          <a:xfrm>
            <a:off x="6300733" y="3742379"/>
            <a:ext cx="5686534" cy="121920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914400" rtl="0" eaLnBrk="1" fontAlgn="auto" latinLnBrk="0" hangingPunct="1">
              <a:lnSpc>
                <a:spcPts val="9600"/>
              </a:lnSpc>
              <a:spcBef>
                <a:spcPct val="0"/>
              </a:spcBef>
              <a:spcAft>
                <a:spcPts val="0"/>
              </a:spcAft>
              <a:buClrTx/>
              <a:buSzTx/>
              <a:buFontTx/>
              <a:buNone/>
              <a:tabLst/>
              <a:defRPr/>
            </a:pPr>
            <a:r>
              <a:rPr kumimoji="0" lang="en-US" sz="8000" b="0" i="0" u="none" strike="noStrike" kern="1200" cap="none" spc="0" normalizeH="0" baseline="0" noProof="0" dirty="0">
                <a:ln>
                  <a:noFill/>
                </a:ln>
                <a:solidFill>
                  <a:srgbClr val="FCF0CC"/>
                </a:solidFill>
                <a:effectLst/>
                <a:uLnTx/>
                <a:uFillTx/>
                <a:latin typeface="Montserrat Semi-Bold"/>
                <a:ea typeface="+mn-ea"/>
                <a:cs typeface="+mn-cs"/>
              </a:rPr>
              <a:t>PART 1</a:t>
            </a:r>
          </a:p>
        </p:txBody>
      </p:sp>
      <p:sp>
        <p:nvSpPr>
          <p:cNvPr id="3" name="TextBox 3"/>
          <p:cNvSpPr txBox="1"/>
          <p:nvPr/>
        </p:nvSpPr>
        <p:spPr>
          <a:xfrm>
            <a:off x="7057571" y="5738173"/>
            <a:ext cx="4172858" cy="806448"/>
          </a:xfrm>
          <a:prstGeom prst="rect">
            <a:avLst/>
          </a:prstGeom>
        </p:spPr>
        <p:txBody>
          <a:bodyPr lIns="0" tIns="0" rIns="0" bIns="0" rtlCol="0" anchor="t">
            <a:spAutoFit/>
          </a:bodyPr>
          <a:lstStyle/>
          <a:p>
            <a:pPr algn="l">
              <a:lnSpc>
                <a:spcPts val="7000"/>
              </a:lnSpc>
            </a:pPr>
            <a:r>
              <a:rPr lang="en-US" sz="3500" dirty="0">
                <a:solidFill>
                  <a:srgbClr val="FCF0CC"/>
                </a:solidFill>
                <a:latin typeface="Montserrat"/>
              </a:rPr>
              <a:t>Setting the Stage</a:t>
            </a:r>
          </a:p>
        </p:txBody>
      </p:sp>
      <p:pic>
        <p:nvPicPr>
          <p:cNvPr id="4" name="Picture 4">
            <a:extLst>
              <a:ext uri="{C183D7F6-B498-43B3-948B-1728B52AA6E4}">
                <adec:decorative xmlns:adec="http://schemas.microsoft.com/office/drawing/2017/decorative" val="1"/>
              </a:ext>
            </a:extLst>
          </p:cNvPr>
          <p:cNvPicPr>
            <a:picLocks noChangeAspect="1"/>
          </p:cNvPicPr>
          <p:nvPr/>
        </p:nvPicPr>
        <p:blipFill>
          <a:blip r:embed="rId2">
            <a:alphaModFix amt="8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294908" y="-290967"/>
            <a:ext cx="4589816" cy="4589816"/>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2">
            <a:alphaModFix amt="8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993092" y="5988151"/>
            <a:ext cx="4589816" cy="4589816"/>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69498" y="7040971"/>
            <a:ext cx="4195111" cy="4233111"/>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4">
            <a:alphaModFix amt="8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flipV="1">
            <a:off x="14662387" y="-987081"/>
            <a:ext cx="4195111" cy="4233111"/>
          </a:xfrm>
          <a:prstGeom prst="rect">
            <a:avLst/>
          </a:prstGeom>
        </p:spPr>
      </p:pic>
      <p:pic>
        <p:nvPicPr>
          <p:cNvPr id="8" name="Picture 8">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594788" y="-516363"/>
            <a:ext cx="1887041" cy="1032726"/>
          </a:xfrm>
          <a:prstGeom prst="rect">
            <a:avLst/>
          </a:prstGeom>
        </p:spPr>
      </p:pic>
      <p:pic>
        <p:nvPicPr>
          <p:cNvPr id="9" name="Picture 9">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4806171" y="9770637"/>
            <a:ext cx="1887041" cy="1032726"/>
          </a:xfrm>
          <a:prstGeom prst="rect">
            <a:avLst/>
          </a:prstGeom>
        </p:spPr>
      </p:pic>
      <p:sp>
        <p:nvSpPr>
          <p:cNvPr id="10" name="AutoShape 10">
            <a:extLst>
              <a:ext uri="{C183D7F6-B498-43B3-948B-1728B52AA6E4}">
                <adec:decorative xmlns:adec="http://schemas.microsoft.com/office/drawing/2017/decorative" val="1"/>
              </a:ext>
            </a:extLst>
          </p:cNvPr>
          <p:cNvSpPr/>
          <p:nvPr/>
        </p:nvSpPr>
        <p:spPr>
          <a:xfrm>
            <a:off x="7456461" y="4755481"/>
            <a:ext cx="3375078" cy="0"/>
          </a:xfrm>
          <a:prstGeom prst="line">
            <a:avLst/>
          </a:prstGeom>
          <a:ln w="47625" cap="flat">
            <a:solidFill>
              <a:srgbClr val="FCF0CC"/>
            </a:solidFill>
            <a:prstDash val="solid"/>
            <a:headEnd type="none" w="sm" len="sm"/>
            <a:tailEnd type="none" w="sm" len="sm"/>
          </a:ln>
        </p:spPr>
      </p:sp>
      <p:sp>
        <p:nvSpPr>
          <p:cNvPr id="11" name="TextBox 10">
            <a:extLst>
              <a:ext uri="{FF2B5EF4-FFF2-40B4-BE49-F238E27FC236}">
                <a16:creationId xmlns:a16="http://schemas.microsoft.com/office/drawing/2014/main" id="{1BCCE436-325E-4BA8-A8DC-2AA808609D75}"/>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1" name="TextBox 11"/>
          <p:cNvSpPr txBox="1">
            <a:spLocks noGrp="1"/>
          </p:cNvSpPr>
          <p:nvPr>
            <p:ph type="title" idx="4294967295"/>
          </p:nvPr>
        </p:nvSpPr>
        <p:spPr>
          <a:xfrm>
            <a:off x="1857059" y="1923379"/>
            <a:ext cx="5481613" cy="1495425"/>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5982"/>
              </a:lnSpc>
              <a:spcBef>
                <a:spcPts val="0"/>
              </a:spcBef>
              <a:spcAft>
                <a:spcPts val="0"/>
              </a:spcAft>
              <a:buClrTx/>
              <a:buSzTx/>
              <a:buFontTx/>
              <a:buNone/>
              <a:tabLst/>
              <a:defRPr/>
            </a:pPr>
            <a:r>
              <a:rPr kumimoji="0" lang="en-US" sz="4985" b="0" i="0" u="none" strike="noStrike" kern="1200" cap="none" spc="0" normalizeH="0" baseline="0" noProof="0" dirty="0">
                <a:ln>
                  <a:noFill/>
                </a:ln>
                <a:solidFill>
                  <a:srgbClr val="FCF0CC"/>
                </a:solidFill>
                <a:effectLst/>
                <a:uLnTx/>
                <a:uFillTx/>
                <a:latin typeface="Montserrat Semi-Bold"/>
                <a:ea typeface="+mn-ea"/>
                <a:cs typeface="+mn-cs"/>
              </a:rPr>
              <a:t>WHAT IS PLAIN LANGUAGE?</a:t>
            </a:r>
          </a:p>
        </p:txBody>
      </p:sp>
      <p:sp>
        <p:nvSpPr>
          <p:cNvPr id="12" name="TextBox 12"/>
          <p:cNvSpPr txBox="1"/>
          <p:nvPr/>
        </p:nvSpPr>
        <p:spPr>
          <a:xfrm>
            <a:off x="1528058" y="5086350"/>
            <a:ext cx="5481613" cy="861060"/>
          </a:xfrm>
          <a:prstGeom prst="rect">
            <a:avLst/>
          </a:prstGeom>
        </p:spPr>
        <p:txBody>
          <a:bodyPr lIns="0" tIns="0" rIns="0" bIns="0" rtlCol="0" anchor="t">
            <a:spAutoFit/>
          </a:bodyPr>
          <a:lstStyle/>
          <a:p>
            <a:pPr marL="0" lvl="0" indent="0" algn="just">
              <a:lnSpc>
                <a:spcPts val="3599"/>
              </a:lnSpc>
              <a:spcBef>
                <a:spcPct val="0"/>
              </a:spcBef>
            </a:pPr>
            <a:r>
              <a:rPr lang="en-US" sz="2399" dirty="0">
                <a:solidFill>
                  <a:srgbClr val="FCF0CC"/>
                </a:solidFill>
                <a:latin typeface="Montserrat"/>
              </a:rPr>
              <a:t>Plain language (PL) is writing that is simple and easy to understand.</a:t>
            </a:r>
          </a:p>
        </p:txBody>
      </p:sp>
      <p:pic>
        <p:nvPicPr>
          <p:cNvPr id="3" name="Picture 3">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993092" y="5988151"/>
            <a:ext cx="4589816" cy="4589816"/>
          </a:xfrm>
          <a:prstGeom prst="rect">
            <a:avLst/>
          </a:prstGeom>
        </p:spPr>
      </p:pic>
      <p:pic>
        <p:nvPicPr>
          <p:cNvPr id="2" name="Picture 2">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294908" y="-290967"/>
            <a:ext cx="4589816" cy="4589816"/>
          </a:xfrm>
          <a:prstGeom prst="rect">
            <a:avLst/>
          </a:prstGeom>
        </p:spPr>
      </p:pic>
      <p:pic>
        <p:nvPicPr>
          <p:cNvPr id="4" name="Picture 4">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69498" y="7040971"/>
            <a:ext cx="4195111" cy="4233111"/>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flipH="1" flipV="1">
            <a:off x="14662387" y="-987081"/>
            <a:ext cx="4195111" cy="4233111"/>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994553" y="421269"/>
            <a:ext cx="1887041" cy="1032726"/>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4806171" y="9770637"/>
            <a:ext cx="1887041" cy="1032726"/>
          </a:xfrm>
          <a:prstGeom prst="rect">
            <a:avLst/>
          </a:prstGeom>
        </p:spPr>
      </p:pic>
      <p:sp>
        <p:nvSpPr>
          <p:cNvPr id="8" name="AutoShape 8">
            <a:extLst>
              <a:ext uri="{C183D7F6-B498-43B3-948B-1728B52AA6E4}">
                <adec:decorative xmlns:adec="http://schemas.microsoft.com/office/drawing/2017/decorative" val="1"/>
              </a:ext>
            </a:extLst>
          </p:cNvPr>
          <p:cNvSpPr/>
          <p:nvPr/>
        </p:nvSpPr>
        <p:spPr>
          <a:xfrm>
            <a:off x="1938074" y="3679754"/>
            <a:ext cx="3375078" cy="0"/>
          </a:xfrm>
          <a:prstGeom prst="line">
            <a:avLst/>
          </a:prstGeom>
          <a:ln w="47625" cap="flat">
            <a:solidFill>
              <a:srgbClr val="FCF0CC"/>
            </a:solidFill>
            <a:prstDash val="solid"/>
            <a:headEnd type="none" w="sm" len="sm"/>
            <a:tailEnd type="none" w="sm" len="sm"/>
          </a:ln>
        </p:spPr>
      </p:sp>
      <p:pic>
        <p:nvPicPr>
          <p:cNvPr id="10" name="Picture 10" descr="A photo of the a sunny day and clouds in the background. In the foreground there's a street sign post, with a street sign with &quot;easy way&quot; pointed left, with a street sign with &quot;hard way&quot; pointed to the right. ">
            <a:extLst>
              <a:ext uri="{C183D7F6-B498-43B3-948B-1728B52AA6E4}">
                <adec:decorative xmlns:adec="http://schemas.microsoft.com/office/drawing/2017/decorative" val="0"/>
              </a:ext>
            </a:extLst>
          </p:cNvPr>
          <p:cNvPicPr>
            <a:picLocks noChangeAspect="1"/>
          </p:cNvPicPr>
          <p:nvPr/>
        </p:nvPicPr>
        <p:blipFill>
          <a:blip r:embed="rId9"/>
          <a:srcRect/>
          <a:stretch>
            <a:fillRect/>
          </a:stretch>
        </p:blipFill>
        <p:spPr>
          <a:xfrm>
            <a:off x="7883468" y="1622141"/>
            <a:ext cx="5767026" cy="4325270"/>
          </a:xfrm>
          <a:prstGeom prst="rect">
            <a:avLst/>
          </a:prstGeom>
        </p:spPr>
      </p:pic>
      <p:pic>
        <p:nvPicPr>
          <p:cNvPr id="9" name="Picture 9" descr="A neon sign with a large arrow pointing to the right, with a black background.">
            <a:extLst>
              <a:ext uri="{C183D7F6-B498-43B3-948B-1728B52AA6E4}">
                <adec:decorative xmlns:adec="http://schemas.microsoft.com/office/drawing/2017/decorative" val="0"/>
              </a:ext>
            </a:extLst>
          </p:cNvPr>
          <p:cNvPicPr>
            <a:picLocks noChangeAspect="1"/>
          </p:cNvPicPr>
          <p:nvPr/>
        </p:nvPicPr>
        <p:blipFill>
          <a:blip r:embed="rId10"/>
          <a:srcRect/>
          <a:stretch>
            <a:fillRect/>
          </a:stretch>
        </p:blipFill>
        <p:spPr>
          <a:xfrm>
            <a:off x="11447329" y="4909092"/>
            <a:ext cx="5811971" cy="4358978"/>
          </a:xfrm>
          <a:prstGeom prst="rect">
            <a:avLst/>
          </a:prstGeom>
        </p:spPr>
      </p:pic>
      <p:sp>
        <p:nvSpPr>
          <p:cNvPr id="13" name="TextBox 12">
            <a:extLst>
              <a:ext uri="{FF2B5EF4-FFF2-40B4-BE49-F238E27FC236}">
                <a16:creationId xmlns:a16="http://schemas.microsoft.com/office/drawing/2014/main" id="{DF42E293-A9D7-47E9-A8CF-AE8C67DFD37E}"/>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1" name="TextBox 11"/>
          <p:cNvSpPr txBox="1">
            <a:spLocks noGrp="1"/>
          </p:cNvSpPr>
          <p:nvPr>
            <p:ph type="title" idx="4294967295"/>
          </p:nvPr>
        </p:nvSpPr>
        <p:spPr>
          <a:xfrm>
            <a:off x="1794290" y="1631666"/>
            <a:ext cx="5481613" cy="525780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5982"/>
              </a:lnSpc>
              <a:spcBef>
                <a:spcPts val="0"/>
              </a:spcBef>
              <a:spcAft>
                <a:spcPts val="0"/>
              </a:spcAft>
              <a:buClrTx/>
              <a:buSzTx/>
              <a:buFontTx/>
              <a:buNone/>
              <a:tabLst/>
              <a:defRPr/>
            </a:pPr>
            <a:r>
              <a:rPr kumimoji="0" lang="en-US" sz="4985" b="0" i="0" u="none" strike="noStrike" kern="1200" cap="none" spc="0" normalizeH="0" baseline="0" noProof="0" dirty="0">
                <a:ln>
                  <a:noFill/>
                </a:ln>
                <a:solidFill>
                  <a:srgbClr val="FCF0CC"/>
                </a:solidFill>
                <a:effectLst/>
                <a:uLnTx/>
                <a:uFillTx/>
                <a:latin typeface="Montserrat Semi-Bold"/>
                <a:ea typeface="+mn-ea"/>
                <a:cs typeface="+mn-cs"/>
              </a:rPr>
              <a:t>WHAT HAS PL MEANT TO ME AS THE TECHNICAL WRITER/EDITOR FOR MY AGENCY?</a:t>
            </a:r>
          </a:p>
        </p:txBody>
      </p:sp>
      <p:sp>
        <p:nvSpPr>
          <p:cNvPr id="12" name="TextBox 12"/>
          <p:cNvSpPr txBox="1"/>
          <p:nvPr/>
        </p:nvSpPr>
        <p:spPr>
          <a:xfrm>
            <a:off x="1794290" y="7633042"/>
            <a:ext cx="6763488" cy="861060"/>
          </a:xfrm>
          <a:prstGeom prst="rect">
            <a:avLst/>
          </a:prstGeom>
        </p:spPr>
        <p:txBody>
          <a:bodyPr lIns="0" tIns="0" rIns="0" bIns="0" rtlCol="0" anchor="t">
            <a:spAutoFit/>
          </a:bodyPr>
          <a:lstStyle/>
          <a:p>
            <a:pPr algn="just">
              <a:lnSpc>
                <a:spcPts val="3599"/>
              </a:lnSpc>
            </a:pPr>
            <a:r>
              <a:rPr lang="en-US" sz="2399" dirty="0">
                <a:solidFill>
                  <a:srgbClr val="FCF0CC"/>
                </a:solidFill>
                <a:latin typeface="Montserrat"/>
              </a:rPr>
              <a:t>Exercise of skills beyond editing</a:t>
            </a:r>
          </a:p>
          <a:p>
            <a:pPr marL="0" lvl="0" indent="0" algn="just">
              <a:lnSpc>
                <a:spcPts val="3599"/>
              </a:lnSpc>
              <a:spcBef>
                <a:spcPct val="0"/>
              </a:spcBef>
            </a:pPr>
            <a:r>
              <a:rPr lang="en-US" sz="2399" dirty="0">
                <a:solidFill>
                  <a:srgbClr val="FCF0CC"/>
                </a:solidFill>
                <a:latin typeface="Montserrat"/>
              </a:rPr>
              <a:t>Developing an agency voice, style, diction</a:t>
            </a:r>
          </a:p>
        </p:txBody>
      </p:sp>
      <p:pic>
        <p:nvPicPr>
          <p:cNvPr id="2" name="Picture 2">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294908" y="-290967"/>
            <a:ext cx="4589816" cy="4589816"/>
          </a:xfrm>
          <a:prstGeom prst="rect">
            <a:avLst/>
          </a:prstGeom>
        </p:spPr>
      </p:pic>
      <p:pic>
        <p:nvPicPr>
          <p:cNvPr id="3" name="Picture 3">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993092" y="5988151"/>
            <a:ext cx="4589816" cy="4589816"/>
          </a:xfrm>
          <a:prstGeom prst="rect">
            <a:avLst/>
          </a:prstGeom>
        </p:spPr>
      </p:pic>
      <p:pic>
        <p:nvPicPr>
          <p:cNvPr id="4" name="Picture 4">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69498" y="7040971"/>
            <a:ext cx="4195111" cy="4233111"/>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flipH="1" flipV="1">
            <a:off x="14662387" y="-987081"/>
            <a:ext cx="4195111" cy="4233111"/>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594788" y="-516363"/>
            <a:ext cx="1887041" cy="1032726"/>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4806171" y="9770637"/>
            <a:ext cx="1887041" cy="1032726"/>
          </a:xfrm>
          <a:prstGeom prst="rect">
            <a:avLst/>
          </a:prstGeom>
        </p:spPr>
      </p:pic>
      <p:sp>
        <p:nvSpPr>
          <p:cNvPr id="8" name="AutoShape 8">
            <a:extLst>
              <a:ext uri="{C183D7F6-B498-43B3-948B-1728B52AA6E4}">
                <adec:decorative xmlns:adec="http://schemas.microsoft.com/office/drawing/2017/decorative" val="1"/>
              </a:ext>
            </a:extLst>
          </p:cNvPr>
          <p:cNvSpPr/>
          <p:nvPr/>
        </p:nvSpPr>
        <p:spPr>
          <a:xfrm>
            <a:off x="1794290" y="7088581"/>
            <a:ext cx="3375078" cy="0"/>
          </a:xfrm>
          <a:prstGeom prst="line">
            <a:avLst/>
          </a:prstGeom>
          <a:ln w="47625" cap="flat">
            <a:solidFill>
              <a:srgbClr val="FCF0CC"/>
            </a:solidFill>
            <a:prstDash val="solid"/>
            <a:headEnd type="none" w="sm" len="sm"/>
            <a:tailEnd type="none" w="sm" len="sm"/>
          </a:ln>
        </p:spPr>
      </p:sp>
      <p:pic>
        <p:nvPicPr>
          <p:cNvPr id="10" name="Picture 10" descr="A photo of a marked up paper and a red pen on top of it.">
            <a:extLst>
              <a:ext uri="{C183D7F6-B498-43B3-948B-1728B52AA6E4}">
                <adec:decorative xmlns:adec="http://schemas.microsoft.com/office/drawing/2017/decorative" val="0"/>
              </a:ext>
            </a:extLst>
          </p:cNvPr>
          <p:cNvPicPr>
            <a:picLocks noChangeAspect="1"/>
          </p:cNvPicPr>
          <p:nvPr/>
        </p:nvPicPr>
        <p:blipFill>
          <a:blip r:embed="rId9"/>
          <a:srcRect l="5500" r="5500"/>
          <a:stretch>
            <a:fillRect/>
          </a:stretch>
        </p:blipFill>
        <p:spPr>
          <a:xfrm>
            <a:off x="7511446" y="491323"/>
            <a:ext cx="5767026" cy="4325270"/>
          </a:xfrm>
          <a:prstGeom prst="rect">
            <a:avLst/>
          </a:prstGeom>
        </p:spPr>
      </p:pic>
      <p:pic>
        <p:nvPicPr>
          <p:cNvPr id="9" name="Picture 9" descr="A photo of 6 translucent clear, green, and blue marbles in a row and a hand with the thumb and index finger pinched above the fifth marble.">
            <a:extLst>
              <a:ext uri="{C183D7F6-B498-43B3-948B-1728B52AA6E4}">
                <adec:decorative xmlns:adec="http://schemas.microsoft.com/office/drawing/2017/decorative" val="0"/>
              </a:ext>
            </a:extLst>
          </p:cNvPr>
          <p:cNvPicPr>
            <a:picLocks noChangeAspect="1"/>
          </p:cNvPicPr>
          <p:nvPr/>
        </p:nvPicPr>
        <p:blipFill>
          <a:blip r:embed="rId10"/>
          <a:srcRect l="5666" r="5666"/>
          <a:stretch>
            <a:fillRect/>
          </a:stretch>
        </p:blipFill>
        <p:spPr>
          <a:xfrm>
            <a:off x="11334621" y="5143500"/>
            <a:ext cx="5811971" cy="4358978"/>
          </a:xfrm>
          <a:prstGeom prst="rect">
            <a:avLst/>
          </a:prstGeom>
        </p:spPr>
      </p:pic>
      <p:sp>
        <p:nvSpPr>
          <p:cNvPr id="13" name="TextBox 12">
            <a:extLst>
              <a:ext uri="{FF2B5EF4-FFF2-40B4-BE49-F238E27FC236}">
                <a16:creationId xmlns:a16="http://schemas.microsoft.com/office/drawing/2014/main" id="{36233E24-EFB8-4F3F-BFA2-15EA0EBD8E08}"/>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1" name="TextBox 11"/>
          <p:cNvSpPr txBox="1">
            <a:spLocks noGrp="1"/>
          </p:cNvSpPr>
          <p:nvPr>
            <p:ph type="title" idx="4294967295"/>
          </p:nvPr>
        </p:nvSpPr>
        <p:spPr>
          <a:xfrm>
            <a:off x="1794290" y="1750604"/>
            <a:ext cx="5976719" cy="3000375"/>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5982"/>
              </a:lnSpc>
              <a:spcBef>
                <a:spcPts val="0"/>
              </a:spcBef>
              <a:spcAft>
                <a:spcPts val="0"/>
              </a:spcAft>
              <a:buClrTx/>
              <a:buSzTx/>
              <a:buFontTx/>
              <a:buNone/>
              <a:tabLst/>
              <a:defRPr/>
            </a:pPr>
            <a:r>
              <a:rPr kumimoji="0" lang="en-US" sz="4985" b="0" i="0" u="none" strike="noStrike" kern="1200" cap="none" spc="0" normalizeH="0" baseline="0" noProof="0" dirty="0">
                <a:ln>
                  <a:noFill/>
                </a:ln>
                <a:solidFill>
                  <a:srgbClr val="FCF0CC"/>
                </a:solidFill>
                <a:effectLst/>
                <a:uLnTx/>
                <a:uFillTx/>
                <a:latin typeface="Montserrat Semi-Bold"/>
                <a:ea typeface="+mn-ea"/>
                <a:cs typeface="+mn-cs"/>
              </a:rPr>
              <a:t>WHAT HAS BEEN THE INFLUENCE OF PL ON AGENCY?</a:t>
            </a:r>
          </a:p>
        </p:txBody>
      </p:sp>
      <p:sp>
        <p:nvSpPr>
          <p:cNvPr id="12" name="TextBox 12"/>
          <p:cNvSpPr txBox="1"/>
          <p:nvPr/>
        </p:nvSpPr>
        <p:spPr>
          <a:xfrm>
            <a:off x="1794290" y="6405638"/>
            <a:ext cx="8972692" cy="1308735"/>
          </a:xfrm>
          <a:prstGeom prst="rect">
            <a:avLst/>
          </a:prstGeom>
        </p:spPr>
        <p:txBody>
          <a:bodyPr lIns="0" tIns="0" rIns="0" bIns="0" rtlCol="0" anchor="t">
            <a:spAutoFit/>
          </a:bodyPr>
          <a:lstStyle/>
          <a:p>
            <a:pPr algn="just">
              <a:lnSpc>
                <a:spcPts val="3599"/>
              </a:lnSpc>
            </a:pPr>
            <a:r>
              <a:rPr lang="en-US" sz="2399">
                <a:solidFill>
                  <a:srgbClr val="FCF0CC"/>
                </a:solidFill>
                <a:latin typeface="Montserrat"/>
              </a:rPr>
              <a:t>Encourages creativity</a:t>
            </a:r>
          </a:p>
          <a:p>
            <a:pPr algn="just">
              <a:lnSpc>
                <a:spcPts val="3599"/>
              </a:lnSpc>
            </a:pPr>
            <a:r>
              <a:rPr lang="en-US" sz="2399">
                <a:solidFill>
                  <a:srgbClr val="FCF0CC"/>
                </a:solidFill>
                <a:latin typeface="Montserrat"/>
              </a:rPr>
              <a:t>Freedom to choose</a:t>
            </a:r>
          </a:p>
          <a:p>
            <a:pPr marL="0" lvl="0" indent="0" algn="just">
              <a:lnSpc>
                <a:spcPts val="3599"/>
              </a:lnSpc>
              <a:spcBef>
                <a:spcPct val="0"/>
              </a:spcBef>
            </a:pPr>
            <a:r>
              <a:rPr lang="en-US" sz="2399">
                <a:solidFill>
                  <a:srgbClr val="FCF0CC"/>
                </a:solidFill>
                <a:latin typeface="Montserrat"/>
              </a:rPr>
              <a:t>Greater focus on reader and user experiences</a:t>
            </a:r>
          </a:p>
        </p:txBody>
      </p:sp>
      <p:pic>
        <p:nvPicPr>
          <p:cNvPr id="2" name="Picture 2">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294908" y="-290967"/>
            <a:ext cx="4589816" cy="4589816"/>
          </a:xfrm>
          <a:prstGeom prst="rect">
            <a:avLst/>
          </a:prstGeom>
        </p:spPr>
      </p:pic>
      <p:pic>
        <p:nvPicPr>
          <p:cNvPr id="3" name="Picture 3">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993092" y="5988151"/>
            <a:ext cx="4589816" cy="4589816"/>
          </a:xfrm>
          <a:prstGeom prst="rect">
            <a:avLst/>
          </a:prstGeom>
        </p:spPr>
      </p:pic>
      <p:pic>
        <p:nvPicPr>
          <p:cNvPr id="4" name="Picture 4">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69498" y="7040971"/>
            <a:ext cx="4195111" cy="4233111"/>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flipH="1" flipV="1">
            <a:off x="14662387" y="-987081"/>
            <a:ext cx="4195111" cy="4233111"/>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594788" y="-516363"/>
            <a:ext cx="1887041" cy="1032726"/>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4806171" y="9770637"/>
            <a:ext cx="1887041" cy="1032726"/>
          </a:xfrm>
          <a:prstGeom prst="rect">
            <a:avLst/>
          </a:prstGeom>
        </p:spPr>
      </p:pic>
      <p:sp>
        <p:nvSpPr>
          <p:cNvPr id="8" name="AutoShape 8">
            <a:extLst>
              <a:ext uri="{C183D7F6-B498-43B3-948B-1728B52AA6E4}">
                <adec:decorative xmlns:adec="http://schemas.microsoft.com/office/drawing/2017/decorative" val="1"/>
              </a:ext>
            </a:extLst>
          </p:cNvPr>
          <p:cNvSpPr/>
          <p:nvPr/>
        </p:nvSpPr>
        <p:spPr>
          <a:xfrm>
            <a:off x="1800956" y="5964338"/>
            <a:ext cx="3375078" cy="0"/>
          </a:xfrm>
          <a:prstGeom prst="line">
            <a:avLst/>
          </a:prstGeom>
          <a:ln w="47625" cap="flat">
            <a:solidFill>
              <a:srgbClr val="FCF0CC"/>
            </a:solidFill>
            <a:prstDash val="solid"/>
            <a:headEnd type="none" w="sm" len="sm"/>
            <a:tailEnd type="none" w="sm" len="sm"/>
          </a:ln>
        </p:spPr>
      </p:sp>
      <p:pic>
        <p:nvPicPr>
          <p:cNvPr id="10" name="Picture 10" descr="Designers at work over a table with clippings, colorful markers, a magazine and post its. One person is standing up cutting a piece of paper for the design.">
            <a:extLst>
              <a:ext uri="{C183D7F6-B498-43B3-948B-1728B52AA6E4}">
                <adec:decorative xmlns:adec="http://schemas.microsoft.com/office/drawing/2017/decorative" val="0"/>
              </a:ext>
            </a:extLst>
          </p:cNvPr>
          <p:cNvPicPr>
            <a:picLocks noChangeAspect="1"/>
          </p:cNvPicPr>
          <p:nvPr/>
        </p:nvPicPr>
        <p:blipFill>
          <a:blip r:embed="rId9"/>
          <a:srcRect l="5583" r="5583"/>
          <a:stretch>
            <a:fillRect/>
          </a:stretch>
        </p:blipFill>
        <p:spPr>
          <a:xfrm>
            <a:off x="7883468" y="1622141"/>
            <a:ext cx="5767026" cy="4325270"/>
          </a:xfrm>
          <a:prstGeom prst="rect">
            <a:avLst/>
          </a:prstGeom>
        </p:spPr>
      </p:pic>
      <p:pic>
        <p:nvPicPr>
          <p:cNvPr id="9" name="Picture 9" descr="Two people looking at papers taped to a black wall. The papers are images of smart phones with notes next to each phone. One of the people in the image is holding a real phone while the other is looking at the notes on the papers.">
            <a:extLst>
              <a:ext uri="{C183D7F6-B498-43B3-948B-1728B52AA6E4}">
                <adec:decorative xmlns:adec="http://schemas.microsoft.com/office/drawing/2017/decorative" val="0"/>
              </a:ext>
            </a:extLst>
          </p:cNvPr>
          <p:cNvPicPr>
            <a:picLocks noChangeAspect="1"/>
          </p:cNvPicPr>
          <p:nvPr/>
        </p:nvPicPr>
        <p:blipFill>
          <a:blip r:embed="rId10"/>
          <a:srcRect l="5583" r="5583"/>
          <a:stretch>
            <a:fillRect/>
          </a:stretch>
        </p:blipFill>
        <p:spPr>
          <a:xfrm>
            <a:off x="11447329" y="4909092"/>
            <a:ext cx="5811971" cy="4358978"/>
          </a:xfrm>
          <a:prstGeom prst="rect">
            <a:avLst/>
          </a:prstGeom>
        </p:spPr>
      </p:pic>
      <p:sp>
        <p:nvSpPr>
          <p:cNvPr id="13" name="TextBox 12">
            <a:extLst>
              <a:ext uri="{FF2B5EF4-FFF2-40B4-BE49-F238E27FC236}">
                <a16:creationId xmlns:a16="http://schemas.microsoft.com/office/drawing/2014/main" id="{7C8E6BDA-127F-4ADC-89EA-2B22E582B081}"/>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861657"/>
        </a:solidFill>
        <a:effectLst/>
      </p:bgPr>
    </p:bg>
    <p:spTree>
      <p:nvGrpSpPr>
        <p:cNvPr id="1" name=""/>
        <p:cNvGrpSpPr/>
        <p:nvPr/>
      </p:nvGrpSpPr>
      <p:grpSpPr>
        <a:xfrm>
          <a:off x="0" y="0"/>
          <a:ext cx="0" cy="0"/>
          <a:chOff x="0" y="0"/>
          <a:chExt cx="0" cy="0"/>
        </a:xfrm>
      </p:grpSpPr>
      <p:sp>
        <p:nvSpPr>
          <p:cNvPr id="12" name="TextBox 12"/>
          <p:cNvSpPr txBox="1">
            <a:spLocks noGrp="1"/>
          </p:cNvSpPr>
          <p:nvPr>
            <p:ph type="title" idx="4294967295"/>
          </p:nvPr>
        </p:nvSpPr>
        <p:spPr>
          <a:xfrm>
            <a:off x="1794290" y="1750604"/>
            <a:ext cx="5976719" cy="224790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5982"/>
              </a:lnSpc>
              <a:spcBef>
                <a:spcPts val="0"/>
              </a:spcBef>
              <a:spcAft>
                <a:spcPts val="0"/>
              </a:spcAft>
              <a:buClrTx/>
              <a:buSzTx/>
              <a:buFontTx/>
              <a:buNone/>
              <a:tabLst/>
              <a:defRPr/>
            </a:pPr>
            <a:r>
              <a:rPr kumimoji="0" lang="en-US" sz="4985" b="0" i="0" u="none" strike="noStrike" kern="1200" cap="none" spc="0" normalizeH="0" baseline="0" noProof="0" dirty="0">
                <a:ln>
                  <a:noFill/>
                </a:ln>
                <a:solidFill>
                  <a:srgbClr val="FCF0CC"/>
                </a:solidFill>
                <a:effectLst/>
                <a:uLnTx/>
                <a:uFillTx/>
                <a:latin typeface="Montserrat Semi-Bold"/>
                <a:ea typeface="+mn-ea"/>
                <a:cs typeface="+mn-cs"/>
              </a:rPr>
              <a:t>WHAT IS </a:t>
            </a:r>
          </a:p>
          <a:p>
            <a:pPr marL="0" marR="0" lvl="0" indent="0" algn="l" defTabSz="914400" rtl="0" eaLnBrk="1" fontAlgn="auto" latinLnBrk="0" hangingPunct="1">
              <a:lnSpc>
                <a:spcPts val="5982"/>
              </a:lnSpc>
              <a:spcBef>
                <a:spcPts val="0"/>
              </a:spcBef>
              <a:spcAft>
                <a:spcPts val="0"/>
              </a:spcAft>
              <a:buClrTx/>
              <a:buSzTx/>
              <a:buFontTx/>
              <a:buNone/>
              <a:tabLst/>
              <a:defRPr/>
            </a:pPr>
            <a:r>
              <a:rPr kumimoji="0" lang="en-US" sz="4985" b="0" i="0" u="none" strike="noStrike" kern="1200" cap="none" spc="0" normalizeH="0" baseline="0" noProof="0" dirty="0">
                <a:ln>
                  <a:noFill/>
                </a:ln>
                <a:solidFill>
                  <a:srgbClr val="FCF0CC"/>
                </a:solidFill>
                <a:effectLst/>
                <a:uLnTx/>
                <a:uFillTx/>
                <a:latin typeface="Montserrat Semi-Bold"/>
                <a:ea typeface="+mn-ea"/>
                <a:cs typeface="+mn-cs"/>
              </a:rPr>
              <a:t>PEOPLE-FIRST LANGUAGE?</a:t>
            </a:r>
          </a:p>
        </p:txBody>
      </p:sp>
      <p:sp>
        <p:nvSpPr>
          <p:cNvPr id="13" name="TextBox 13"/>
          <p:cNvSpPr txBox="1"/>
          <p:nvPr/>
        </p:nvSpPr>
        <p:spPr>
          <a:xfrm>
            <a:off x="1794290" y="6807764"/>
            <a:ext cx="11490351" cy="1308735"/>
          </a:xfrm>
          <a:prstGeom prst="rect">
            <a:avLst/>
          </a:prstGeom>
        </p:spPr>
        <p:txBody>
          <a:bodyPr lIns="0" tIns="0" rIns="0" bIns="0" rtlCol="0" anchor="t">
            <a:spAutoFit/>
          </a:bodyPr>
          <a:lstStyle/>
          <a:p>
            <a:pPr algn="just">
              <a:lnSpc>
                <a:spcPts val="3599"/>
              </a:lnSpc>
            </a:pPr>
            <a:r>
              <a:rPr lang="en-US" sz="2399" dirty="0">
                <a:solidFill>
                  <a:srgbClr val="FCF0CC"/>
                </a:solidFill>
                <a:latin typeface="Montserrat"/>
              </a:rPr>
              <a:t>Diction</a:t>
            </a:r>
          </a:p>
          <a:p>
            <a:pPr algn="just">
              <a:lnSpc>
                <a:spcPts val="3599"/>
              </a:lnSpc>
            </a:pPr>
            <a:r>
              <a:rPr lang="en-US" sz="2399" dirty="0">
                <a:solidFill>
                  <a:srgbClr val="FCF0CC"/>
                </a:solidFill>
                <a:latin typeface="Montserrat"/>
              </a:rPr>
              <a:t>Person-First, Politically Correct, Humanizing Language</a:t>
            </a:r>
          </a:p>
          <a:p>
            <a:pPr marL="0" lvl="0" indent="0" algn="just">
              <a:lnSpc>
                <a:spcPts val="3599"/>
              </a:lnSpc>
              <a:spcBef>
                <a:spcPct val="0"/>
              </a:spcBef>
            </a:pPr>
            <a:r>
              <a:rPr lang="en-US" sz="2399" dirty="0">
                <a:solidFill>
                  <a:srgbClr val="FCF0CC"/>
                </a:solidFill>
                <a:latin typeface="Montserrat"/>
              </a:rPr>
              <a:t>Used in other areas such as medicine, social issues, government</a:t>
            </a:r>
          </a:p>
        </p:txBody>
      </p:sp>
      <p:pic>
        <p:nvPicPr>
          <p:cNvPr id="2" name="Picture 2">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294908" y="-290967"/>
            <a:ext cx="4589816" cy="4589816"/>
          </a:xfrm>
          <a:prstGeom prst="rect">
            <a:avLst/>
          </a:prstGeom>
        </p:spPr>
      </p:pic>
      <p:pic>
        <p:nvPicPr>
          <p:cNvPr id="3" name="Picture 3">
            <a:extLst>
              <a:ext uri="{C183D7F6-B498-43B3-948B-1728B52AA6E4}">
                <adec:decorative xmlns:adec="http://schemas.microsoft.com/office/drawing/2017/decorative" val="1"/>
              </a:ext>
            </a:extLst>
          </p:cNvPr>
          <p:cNvPicPr>
            <a:picLocks noChangeAspect="1"/>
          </p:cNvPicPr>
          <p:nvPr/>
        </p:nvPicPr>
        <p:blipFill>
          <a:blip r:embed="rId3">
            <a:alphaModFix amt="8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993092" y="5988151"/>
            <a:ext cx="4589816" cy="4589816"/>
          </a:xfrm>
          <a:prstGeom prst="rect">
            <a:avLst/>
          </a:prstGeom>
        </p:spPr>
      </p:pic>
      <p:pic>
        <p:nvPicPr>
          <p:cNvPr id="4" name="Picture 4">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69498" y="7040971"/>
            <a:ext cx="4195111" cy="4233111"/>
          </a:xfrm>
          <a:prstGeom prst="rect">
            <a:avLst/>
          </a:prstGeom>
        </p:spPr>
      </p:pic>
      <p:pic>
        <p:nvPicPr>
          <p:cNvPr id="5" name="Picture 5">
            <a:extLst>
              <a:ext uri="{C183D7F6-B498-43B3-948B-1728B52AA6E4}">
                <adec:decorative xmlns:adec="http://schemas.microsoft.com/office/drawing/2017/decorative" val="1"/>
              </a:ext>
            </a:extLst>
          </p:cNvPr>
          <p:cNvPicPr>
            <a:picLocks noChangeAspect="1"/>
          </p:cNvPicPr>
          <p:nvPr/>
        </p:nvPicPr>
        <p:blipFill>
          <a:blip r:embed="rId5">
            <a:alphaModFix amt="8999"/>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flipH="1" flipV="1">
            <a:off x="14662387" y="-987081"/>
            <a:ext cx="4195111" cy="4233111"/>
          </a:xfrm>
          <a:prstGeom prst="rect">
            <a:avLst/>
          </a:prstGeom>
        </p:spPr>
      </p:pic>
      <p:pic>
        <p:nvPicPr>
          <p:cNvPr id="6" name="Picture 6">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594788" y="-516363"/>
            <a:ext cx="1887041" cy="1032726"/>
          </a:xfrm>
          <a:prstGeom prst="rect">
            <a:avLst/>
          </a:prstGeom>
        </p:spPr>
      </p:pic>
      <p:pic>
        <p:nvPicPr>
          <p:cNvPr id="7" name="Picture 7">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4806171" y="9770637"/>
            <a:ext cx="1887041" cy="1032726"/>
          </a:xfrm>
          <a:prstGeom prst="rect">
            <a:avLst/>
          </a:prstGeom>
        </p:spPr>
      </p:pic>
      <p:sp>
        <p:nvSpPr>
          <p:cNvPr id="8" name="AutoShape 8">
            <a:extLst>
              <a:ext uri="{C183D7F6-B498-43B3-948B-1728B52AA6E4}">
                <adec:decorative xmlns:adec="http://schemas.microsoft.com/office/drawing/2017/decorative" val="1"/>
              </a:ext>
            </a:extLst>
          </p:cNvPr>
          <p:cNvSpPr/>
          <p:nvPr/>
        </p:nvSpPr>
        <p:spPr>
          <a:xfrm>
            <a:off x="1800956" y="5964338"/>
            <a:ext cx="3375078" cy="0"/>
          </a:xfrm>
          <a:prstGeom prst="line">
            <a:avLst/>
          </a:prstGeom>
          <a:ln w="47625" cap="flat">
            <a:solidFill>
              <a:srgbClr val="FCF0CC"/>
            </a:solidFill>
            <a:prstDash val="solid"/>
            <a:headEnd type="none" w="sm" len="sm"/>
            <a:tailEnd type="none" w="sm" len="sm"/>
          </a:ln>
        </p:spPr>
      </p:sp>
      <p:pic>
        <p:nvPicPr>
          <p:cNvPr id="11" name="Picture 11" descr="An image of white blocks with multi-colored capital letters of the alphabet scattered over an orange backdrop. The word &quot;VARIETY&quot; is spelled out in the middle. ">
            <a:extLst>
              <a:ext uri="{C183D7F6-B498-43B3-948B-1728B52AA6E4}">
                <adec:decorative xmlns:adec="http://schemas.microsoft.com/office/drawing/2017/decorative" val="0"/>
              </a:ext>
            </a:extLst>
          </p:cNvPr>
          <p:cNvPicPr>
            <a:picLocks noChangeAspect="1"/>
          </p:cNvPicPr>
          <p:nvPr/>
        </p:nvPicPr>
        <p:blipFill>
          <a:blip r:embed="rId9"/>
          <a:srcRect/>
          <a:stretch>
            <a:fillRect/>
          </a:stretch>
        </p:blipFill>
        <p:spPr>
          <a:xfrm>
            <a:off x="12870527" y="418570"/>
            <a:ext cx="4541513" cy="3031460"/>
          </a:xfrm>
          <a:prstGeom prst="rect">
            <a:avLst/>
          </a:prstGeom>
        </p:spPr>
      </p:pic>
      <p:pic>
        <p:nvPicPr>
          <p:cNvPr id="10" name="Picture 10" descr="A stack of multicolored sticky notes in a pile with the word &quot;choice&quot; written in black text on each of them.">
            <a:extLst>
              <a:ext uri="{C183D7F6-B498-43B3-948B-1728B52AA6E4}">
                <adec:decorative xmlns:adec="http://schemas.microsoft.com/office/drawing/2017/decorative" val="0"/>
              </a:ext>
            </a:extLst>
          </p:cNvPr>
          <p:cNvPicPr>
            <a:picLocks noChangeAspect="1"/>
          </p:cNvPicPr>
          <p:nvPr/>
        </p:nvPicPr>
        <p:blipFill>
          <a:blip r:embed="rId10"/>
          <a:srcRect l="5583" r="5583"/>
          <a:stretch>
            <a:fillRect/>
          </a:stretch>
        </p:blipFill>
        <p:spPr>
          <a:xfrm>
            <a:off x="7999431" y="2454670"/>
            <a:ext cx="5767026" cy="4325270"/>
          </a:xfrm>
          <a:prstGeom prst="rect">
            <a:avLst/>
          </a:prstGeom>
        </p:spPr>
      </p:pic>
      <p:pic>
        <p:nvPicPr>
          <p:cNvPr id="9" name="Picture 9" descr="A yellow sign displayed in front of a sunny sky. The sign has the word &quot;RIGHT&quot; in all caps with an arrow pointed to the right and the word &quot;WRONG&quot; in all caps with an arrow pointed to the left.">
            <a:extLst>
              <a:ext uri="{C183D7F6-B498-43B3-948B-1728B52AA6E4}">
                <adec:decorative xmlns:adec="http://schemas.microsoft.com/office/drawing/2017/decorative" val="0"/>
              </a:ext>
            </a:extLst>
          </p:cNvPr>
          <p:cNvPicPr>
            <a:picLocks noChangeAspect="1"/>
          </p:cNvPicPr>
          <p:nvPr/>
        </p:nvPicPr>
        <p:blipFill>
          <a:blip r:embed="rId11"/>
          <a:srcRect l="2833" r="2833"/>
          <a:stretch>
            <a:fillRect/>
          </a:stretch>
        </p:blipFill>
        <p:spPr>
          <a:xfrm>
            <a:off x="12082557" y="5003659"/>
            <a:ext cx="5811971" cy="4358978"/>
          </a:xfrm>
          <a:prstGeom prst="rect">
            <a:avLst/>
          </a:prstGeom>
        </p:spPr>
      </p:pic>
      <p:sp>
        <p:nvSpPr>
          <p:cNvPr id="14" name="TextBox 13">
            <a:extLst>
              <a:ext uri="{FF2B5EF4-FFF2-40B4-BE49-F238E27FC236}">
                <a16:creationId xmlns:a16="http://schemas.microsoft.com/office/drawing/2014/main" id="{0DACF4BB-1536-4CEB-B17A-F2615E572D95}"/>
              </a:ext>
            </a:extLst>
          </p:cNvPr>
          <p:cNvSpPr txBox="1"/>
          <p:nvPr/>
        </p:nvSpPr>
        <p:spPr>
          <a:xfrm>
            <a:off x="17412040" y="9541958"/>
            <a:ext cx="609599" cy="369332"/>
          </a:xfrm>
          <a:prstGeom prst="rect">
            <a:avLst/>
          </a:prstGeom>
          <a:noFill/>
        </p:spPr>
        <p:txBody>
          <a:bodyPr wrap="square" rtlCol="0">
            <a:spAutoFit/>
          </a:bodyPr>
          <a:lstStyle/>
          <a:p>
            <a:r>
              <a:rPr lang="en-US" dirty="0">
                <a:solidFill>
                  <a:srgbClr val="FCF0CC"/>
                </a:solidFill>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1821</TotalTime>
  <Words>985</Words>
  <Application>Microsoft Macintosh PowerPoint</Application>
  <PresentationFormat>Custom</PresentationFormat>
  <Paragraphs>144</Paragraphs>
  <Slides>24</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Montserrat Semi-Bold</vt:lpstr>
      <vt:lpstr>Montserrat Extra-Bold</vt:lpstr>
      <vt:lpstr>Montserrat</vt:lpstr>
      <vt:lpstr>Montserrat Semi-Bold Bold</vt:lpstr>
      <vt:lpstr>Calibri</vt:lpstr>
      <vt:lpstr>Office Theme</vt:lpstr>
      <vt:lpstr>PLAIN LANGUAGE &amp; PEOPLE FIRST A Pioneering Union </vt:lpstr>
      <vt:lpstr>DONNA LEDBETTER</vt:lpstr>
      <vt:lpstr>PURPOSE</vt:lpstr>
      <vt:lpstr>AGENDA</vt:lpstr>
      <vt:lpstr>PART 1</vt:lpstr>
      <vt:lpstr>WHAT IS PLAIN LANGUAGE?</vt:lpstr>
      <vt:lpstr>WHAT HAS PL MEANT TO ME AS THE TECHNICAL WRITER/EDITOR FOR MY AGENCY?</vt:lpstr>
      <vt:lpstr>WHAT HAS BEEN THE INFLUENCE OF PL ON AGENCY?</vt:lpstr>
      <vt:lpstr>WHAT IS  PEOPLE-FIRST LANGUAGE?</vt:lpstr>
      <vt:lpstr>WORD CHOICES</vt:lpstr>
      <vt:lpstr>WHY DID WE DECIDE TO USE PEOPLE-FIRST LANGUAGE?</vt:lpstr>
      <vt:lpstr>PART 2</vt:lpstr>
      <vt:lpstr>HOW DOES USE OF PL AND PEOPLE FIRST SPREAD AMONG STAFF?</vt:lpstr>
      <vt:lpstr>FAQ  WILL PEOPLE KNOW WHAT YOU MEAN WHEN YOU USE OTHER WORDS?</vt:lpstr>
      <vt:lpstr>FAQ    DOESN'T IT MAKE YOUR DOCUMENT WORDY?</vt:lpstr>
      <vt:lpstr>FAQ   DO YOU HAVE TO GO BACK AND CHANGE ALL OF YOUR PAST PUBLICATIONS?</vt:lpstr>
      <vt:lpstr>FAQ   DO YOU CHANGE THE NAMES OF PROGRAMS THAT USE THE OLD WORDS?</vt:lpstr>
      <vt:lpstr>FAQ   WHAT IF OTHER PEOPLE  WANT TO CONTINUE TO USE THE OLD WORDS?</vt:lpstr>
      <vt:lpstr>FAQ  ARE YOU CARRYING SIMILAR LANGUAGE OVER TO OTHER GROUPS, SUCH AS “VICTIMS” OR "SURVIVORS"? </vt:lpstr>
      <vt:lpstr>PART 3</vt:lpstr>
      <vt:lpstr>TRENDS</vt:lpstr>
      <vt:lpstr>TRAINING</vt:lpstr>
      <vt:lpstr>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plain language ppl first presentation 2022</dc:title>
  <dc:creator>Donna Ledbetter</dc:creator>
  <cp:lastModifiedBy>Microsoft Office User</cp:lastModifiedBy>
  <cp:revision>17</cp:revision>
  <dcterms:created xsi:type="dcterms:W3CDTF">2006-08-16T00:00:00Z</dcterms:created>
  <dcterms:modified xsi:type="dcterms:W3CDTF">2022-08-23T13:41:53Z</dcterms:modified>
  <dc:identifier>DAFIX68CmTw</dc:identifier>
</cp:coreProperties>
</file>

<file path=docProps/thumbnail.jpeg>
</file>